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7" r:id="rId2"/>
    <p:sldId id="289" r:id="rId3"/>
    <p:sldId id="272" r:id="rId4"/>
    <p:sldId id="274" r:id="rId5"/>
    <p:sldId id="271" r:id="rId6"/>
    <p:sldId id="273" r:id="rId7"/>
    <p:sldId id="275" r:id="rId8"/>
    <p:sldId id="276" r:id="rId9"/>
    <p:sldId id="277" r:id="rId10"/>
    <p:sldId id="288" r:id="rId11"/>
    <p:sldId id="290" r:id="rId12"/>
    <p:sldId id="291" r:id="rId13"/>
    <p:sldId id="287" r:id="rId14"/>
    <p:sldId id="278" r:id="rId15"/>
    <p:sldId id="279" r:id="rId16"/>
    <p:sldId id="281" r:id="rId17"/>
    <p:sldId id="282" r:id="rId18"/>
    <p:sldId id="283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21547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6405-150D-49AE-AA29-1993FE577CA6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C4DF-DEC6-4C34-84EA-D44B4A6F8F8D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8E-BAA3-43CB-9161-B8053B52CFC1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81D-D943-4D55-BA97-82089347EECA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97EE-923F-422C-808C-0BD7B1D8769C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852B-579C-47AA-AB5D-287E21129EEB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3C9-3045-4C96-8D58-6101A86DD363}" type="datetime1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42AD-68C3-40FB-9BF8-3D3E1E5AB436}" type="datetime1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A202-6E85-4649-9C41-31AB0BD5EE12}" type="datetime1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1885-14AE-409C-A613-8CF90351A974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F955-4738-4C2E-AA8D-490C1844C781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85DF4-88A4-4D20-AB76-CDC04748803A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eclinic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clinic.org/" TargetMode="External"/><Relationship Id="rId2" Type="http://schemas.openxmlformats.org/officeDocument/2006/relationships/hyperlink" Target="mailto:bryndis.woods@aeclinic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81C5-6E8F-4B20-8008-B08A8C637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534" y="762000"/>
            <a:ext cx="7438931" cy="17951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Housing Costs: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 as a Share of Income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FF90F-1249-4502-99A3-F898904CA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5" y="2438400"/>
            <a:ext cx="7086561" cy="3200399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12,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 Stanton, PhD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Bryndis Woods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Eliandro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Tavares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Economics Clinic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www.aeclinic.org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DB443-E022-4460-833B-6DAADE6ADC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70" y="5287196"/>
            <a:ext cx="4237661" cy="15641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416CD4D-8E44-4487-BEB3-8D17E78D9A62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191022-FB07-48B5-8B86-ABC691167BEC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C2AC39-64D4-4562-B2BB-FB7973F593B7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62AA0-FE2A-4F3B-996F-E0F417AC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0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A7D455-3213-424D-AD0D-71405786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75" y="1272574"/>
            <a:ext cx="3677867" cy="4899625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“X” shows a town or neighborhood</a:t>
            </a:r>
          </a:p>
          <a:p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vertical axis shows median rent as a share of income in 2017: These range from </a:t>
            </a:r>
            <a:r>
              <a:rPr lang="en-US" sz="2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to 50% </a:t>
            </a:r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New England.</a:t>
            </a:r>
          </a:p>
          <a:p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median means the household in the middle: half of all households pay more in rent as a share of income, half pay less).</a:t>
            </a:r>
          </a:p>
          <a:p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horizontal axis shows median rent as a share of income in 2011.</a:t>
            </a:r>
          </a:p>
          <a:p>
            <a:endParaRPr lang="en-US" sz="22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A250D-56EC-49FF-A368-5EB12144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303232"/>
            <a:ext cx="8229584" cy="132530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households’ rent as a share of income has been falling, others rising.</a:t>
            </a:r>
            <a:br>
              <a:rPr lang="en-US" sz="3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50BF35-8750-4654-A081-3AB5D14F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19" y="1351169"/>
            <a:ext cx="4436983" cy="4436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B2B0B-455F-48E5-A3F6-ED4FB10498A7}"/>
              </a:ext>
            </a:extLst>
          </p:cNvPr>
          <p:cNvSpPr txBox="1"/>
          <p:nvPr/>
        </p:nvSpPr>
        <p:spPr>
          <a:xfrm>
            <a:off x="4354008" y="5846864"/>
            <a:ext cx="437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closer the “X” to the white diagonal line, the less the median rent share changed from 2011 to 2017.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C6E13-BB26-4CA4-A292-1CB43856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3D48D3-4AD2-4ACA-B24F-523A303EC3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A7D455-3213-424D-AD0D-71405786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75" y="1272574"/>
            <a:ext cx="3677867" cy="4899625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200" b="1" u="sng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raises</a:t>
            </a:r>
            <a:r>
              <a:rPr lang="en-US" sz="2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town’s median rent? </a:t>
            </a:r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(left/upper side of the white diagonal)</a:t>
            </a:r>
          </a:p>
          <a:p>
            <a:r>
              <a:rPr lang="en-US" sz="2200" u="sng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outcomes</a:t>
            </a:r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Incomes fall or rents grow for low income households</a:t>
            </a:r>
          </a:p>
          <a:p>
            <a:r>
              <a:rPr lang="en-US" sz="2200" u="sng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Displacement</a:t>
            </a:r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High rents drive out lower income households</a:t>
            </a:r>
          </a:p>
          <a:p>
            <a:r>
              <a:rPr lang="en-US" sz="2200" u="sng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Condo-</a:t>
            </a:r>
            <a:r>
              <a:rPr lang="en-US" sz="2200" u="sng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ization</a:t>
            </a:r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More expensive housing becomes owned (instead of rented)</a:t>
            </a:r>
          </a:p>
          <a:p>
            <a:endParaRPr lang="en-US" sz="22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A250D-56EC-49FF-A368-5EB12144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303232"/>
            <a:ext cx="8229584" cy="132530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households’ rent as a share of income has been falling, others rising.</a:t>
            </a:r>
            <a:br>
              <a:rPr lang="en-US" sz="3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50BF35-8750-4654-A081-3AB5D14F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19" y="1351169"/>
            <a:ext cx="4436983" cy="44369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C6E13-BB26-4CA4-A292-1CB43856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3D48D3-4AD2-4ACA-B24F-523A303EC3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9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A7D455-3213-424D-AD0D-71405786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75" y="1272574"/>
            <a:ext cx="3677867" cy="4899625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200" b="1" u="sng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lowers</a:t>
            </a:r>
            <a:r>
              <a:rPr lang="en-US" sz="2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town’s median rent? </a:t>
            </a:r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(right/lower side of the white diagonal)</a:t>
            </a:r>
          </a:p>
          <a:p>
            <a:r>
              <a:rPr lang="en-US" sz="2200" u="sng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outcomes</a:t>
            </a:r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Incomes grow or rents fall for low income households</a:t>
            </a:r>
          </a:p>
          <a:p>
            <a:r>
              <a:rPr lang="en-US" sz="2200" u="sng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degradation</a:t>
            </a:r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Quality of housing declines</a:t>
            </a:r>
          </a:p>
          <a:p>
            <a:r>
              <a:rPr lang="en-US" sz="2200" u="sng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Trickle-nowhere</a:t>
            </a:r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Incomes grow or rents fall for high income households</a:t>
            </a:r>
          </a:p>
          <a:p>
            <a:endParaRPr lang="en-US" sz="22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A250D-56EC-49FF-A368-5EB12144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303232"/>
            <a:ext cx="8229584" cy="132530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households’ rent as a share of income has been falling, others rising.</a:t>
            </a:r>
            <a:br>
              <a:rPr lang="en-US" sz="3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50BF35-8750-4654-A081-3AB5D14F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19" y="1351169"/>
            <a:ext cx="4436983" cy="44369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C6E13-BB26-4CA4-A292-1CB43856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3D48D3-4AD2-4ACA-B24F-523A303EC3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7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86DDF68-2FD0-416D-80B8-477DBB3E6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E65F8-733B-476F-BAC2-AC62BC42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AE24C-387B-419A-B906-1A672B43E780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7C5A2E-70D9-4869-905A-8AD7388609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EA9FFC-C625-47EB-A664-920F20D2C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58CE7-E6BF-46ED-9E43-FE12D4B4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B1112-4949-4832-8D5B-47EE82440683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Connecticut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418C10-4AC1-4A5C-AB70-CC4AA4A47D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5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F9AE2B-67E1-4CCC-A058-7BC9379B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6815C-DC5F-4B76-B3EE-E4F55187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96E4C-6E6C-44F2-B23B-805E840F0A7D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E5E8A9-87A1-4488-AEFB-1778B86797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00078FA-CD6F-4D1F-928D-E5E8C6EAB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E0383-82A1-411B-9947-7E7A07DD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D509A-867C-4A39-B6F9-BD9C65496834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Hampshire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062177-7684-4388-88E9-1297BA8BE9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4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816FB73-FDA7-40DE-B739-ED8E562B8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5C9CD-2072-4808-A610-21F5A61A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485DA-2E54-47A3-9ABF-6C5C9E97E6B5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Rhode Island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721291-2530-42F0-9972-F5D97A8CA5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2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A661F6-18DB-4F5A-B7A3-9D6C2333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10728-4B76-41CD-8F23-17904DDA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2502C-3CE6-4CD8-9679-94AA1EAAF8D2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BE50FF-A19B-4AF4-8EBD-70A42CDBEC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65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18DBB8-014D-44C9-905C-2265010A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81200"/>
            <a:ext cx="8153317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marL="0" indent="0" algn="ctr">
              <a:buNone/>
            </a:pPr>
            <a:endParaRPr lang="en-US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Bryndis Woods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bryndis.woods@aeclinic.org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www.aeclinic.org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3EE0F-438B-4683-BAAB-65712544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BEDD38-C211-43C3-A4D5-A73C6F0E16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A7D455-3213-424D-AD0D-71405786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75" y="1805974"/>
            <a:ext cx="8207326" cy="337562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Poorer households spend more of their income on rent than richer households do</a:t>
            </a:r>
          </a:p>
          <a:p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few exceptions, 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less 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New England’s richest ($100K+) households spend 40% or more of their income on rent</a:t>
            </a:r>
          </a:p>
          <a:p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New England, 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60% 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lowest income (less than $10K) households spend 40% or more of their income on rent </a:t>
            </a:r>
          </a:p>
          <a:p>
            <a:endParaRPr lang="en-US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A250D-56EC-49FF-A368-5EB12144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303232"/>
            <a:ext cx="8229584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Lower-income households</a:t>
            </a:r>
            <a:br>
              <a:rPr lang="en-US" sz="3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 a greater rent burden.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C6E13-BB26-4CA4-A292-1CB43856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3D48D3-4AD2-4ACA-B24F-523A303EC3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5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7B0E832-6D0E-4374-8A2A-04150322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635" y="1447670"/>
            <a:ext cx="4345804" cy="434580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A7D455-3213-424D-AD0D-71405786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02" y="1447800"/>
            <a:ext cx="3677867" cy="44958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divided each town or neighborhood’s households into 7 income groups: each shown as an “X”. (Here, Back Bay is shown as a red diamond.    )</a:t>
            </a:r>
          </a:p>
          <a:p>
            <a:r>
              <a:rPr lang="en-US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Back Bay’s $100K+ households spend 40% or more on rent</a:t>
            </a:r>
          </a:p>
          <a:p>
            <a:r>
              <a:rPr lang="en-US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Back Bay’s $35-$74K+ households spend 40% or more on rent</a:t>
            </a:r>
          </a:p>
          <a:p>
            <a:r>
              <a:rPr lang="en-US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Back Bay’s less than $10K+ households spend 40% or more on rent</a:t>
            </a:r>
          </a:p>
          <a:p>
            <a:endParaRPr lang="en-US" sz="2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A250D-56EC-49FF-A368-5EB12144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303232"/>
            <a:ext cx="8229584" cy="1325304"/>
          </a:xfrm>
        </p:spPr>
        <p:txBody>
          <a:bodyPr>
            <a:noAutofit/>
          </a:bodyPr>
          <a:lstStyle/>
          <a:p>
            <a:r>
              <a:rPr lang="en-US" sz="3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Poorer households spend more of their income on rent than richer households do.</a:t>
            </a:r>
            <a:br>
              <a:rPr lang="en-US" sz="31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1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17750-7805-4FBE-910D-A49DFD37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F1775-EC6A-469D-BCAA-DA57F1C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03" y="2895600"/>
            <a:ext cx="225358" cy="2253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CD4E9-145D-478F-8375-3FFF695F1A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6A56BA2-A7A5-4545-9594-44FDDCADE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4AE6E8-1063-457B-9C11-B8AD51D851FB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E3D24A-B96C-42A7-AFDB-D1DF4B59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D77165-9641-4A01-A23E-C2FE601321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01403A1-763C-4063-9F1B-43AF99EC4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D4FD7-F608-4E6C-A8B4-C5F65C971ECD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Connecticut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4F798-1787-445B-AB33-A4D7B816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243346-A4EB-4E12-AA06-BAD870C458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2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814AE4D-A63E-4401-B2A7-AA06C30D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B066-82C0-46E9-9419-BA568BB0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35802-9885-48EF-99F1-772F1672935A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FF2675-177A-4070-ABD0-798E4AD832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5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3743504-B132-4641-8511-3BB4D0CF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8118C-06D5-4445-9EF0-1174DEBA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62AAB-1B48-4223-A5E2-1D028CA110E0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Hampshire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8A0DFE-B5A0-46EE-8961-A1FC279967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8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74BA423-A75B-4115-9FA4-F0C8A893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8BEC63-5D46-4A56-AD7C-381BD6E3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8B4A4-DB20-4003-96E8-2A5644BD6C6B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Rhode Island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AE1B50-FFC2-4B77-B7AA-0BB7A806CC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8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72C307-E40D-4605-8F9E-35A8E801A708}"/>
              </a:ext>
            </a:extLst>
          </p:cNvPr>
          <p:cNvGrpSpPr/>
          <p:nvPr/>
        </p:nvGrpSpPr>
        <p:grpSpPr>
          <a:xfrm>
            <a:off x="0" y="0"/>
            <a:ext cx="562062" cy="6858000"/>
            <a:chOff x="0" y="0"/>
            <a:chExt cx="5620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91924-0D14-4B80-9FB9-67128DF0BCF0}"/>
                </a:ext>
              </a:extLst>
            </p:cNvPr>
            <p:cNvSpPr/>
            <p:nvPr/>
          </p:nvSpPr>
          <p:spPr>
            <a:xfrm>
              <a:off x="0" y="0"/>
              <a:ext cx="461394" cy="6858000"/>
            </a:xfrm>
            <a:prstGeom prst="rect">
              <a:avLst/>
            </a:prstGeom>
            <a:solidFill>
              <a:srgbClr val="321547"/>
            </a:solidFill>
            <a:ln>
              <a:solidFill>
                <a:srgbClr val="321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B9AD7E-CD4D-4D5D-A5CD-6C364BC09D1D}"/>
                </a:ext>
              </a:extLst>
            </p:cNvPr>
            <p:cNvCxnSpPr/>
            <p:nvPr/>
          </p:nvCxnSpPr>
          <p:spPr>
            <a:xfrm>
              <a:off x="562062" y="0"/>
              <a:ext cx="0" cy="6858000"/>
            </a:xfrm>
            <a:prstGeom prst="line">
              <a:avLst/>
            </a:prstGeom>
            <a:ln w="44450">
              <a:solidFill>
                <a:srgbClr val="3215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341547C-4526-480D-A615-BDD7292D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456942"/>
            <a:ext cx="5944115" cy="59441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CB475-EE1B-4539-9305-5E7AE33A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9BEE5-D8A5-4C7C-9B2C-59E4EE933734}"/>
              </a:ext>
            </a:extLst>
          </p:cNvPr>
          <p:cNvSpPr txBox="1"/>
          <p:nvPr/>
        </p:nvSpPr>
        <p:spPr>
          <a:xfrm>
            <a:off x="1599942" y="73839"/>
            <a:ext cx="32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F00BE4-E82C-42DA-B374-F56B32C86C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6019801"/>
            <a:ext cx="252910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9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New England Housing Costs:  Rent as a Share of Income</vt:lpstr>
      <vt:lpstr>Lower-income households bear a greater rent burden.</vt:lpstr>
      <vt:lpstr>Poorer households spend more of their income on rent than richer households do.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households’ rent as a share of income has been falling, others rising. </vt:lpstr>
      <vt:lpstr>Some households’ rent as a share of income has been falling, others rising. </vt:lpstr>
      <vt:lpstr>Some households’ rent as a share of income has been falling, others rising.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2020-03-12T16:36:22Z</dcterms:modified>
</cp:coreProperties>
</file>