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6" r:id="rId3"/>
    <p:sldId id="265" r:id="rId4"/>
    <p:sldId id="267" r:id="rId5"/>
    <p:sldId id="268" r:id="rId6"/>
    <p:sldId id="269" r:id="rId7"/>
    <p:sldId id="270" r:id="rId8"/>
    <p:sldId id="271" r:id="rId9"/>
    <p:sldId id="273" r:id="rId10"/>
    <p:sldId id="277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ya Stasio" initials="TS" lastIdx="1" clrIdx="0">
    <p:extLst>
      <p:ext uri="{19B8F6BF-5375-455C-9EA6-DF929625EA0E}">
        <p15:presenceInfo xmlns:p15="http://schemas.microsoft.com/office/powerpoint/2012/main" userId="a2f933eb6f8e96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125"/>
    <a:srgbClr val="3A024B"/>
    <a:srgbClr val="77598B"/>
    <a:srgbClr val="B7ECFF"/>
    <a:srgbClr val="EBF0F9"/>
    <a:srgbClr val="E5EBF7"/>
    <a:srgbClr val="DFC9EF"/>
    <a:srgbClr val="BD9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44" autoAdjust="0"/>
    <p:restoredTop sz="94660"/>
  </p:normalViewPr>
  <p:slideViewPr>
    <p:cSldViewPr snapToGrid="0">
      <p:cViewPr>
        <p:scale>
          <a:sx n="102" d="100"/>
          <a:sy n="102" d="100"/>
        </p:scale>
        <p:origin x="-1109" y="-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2T16:50:35.925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FB71-A28D-475F-BA3C-8A455EFE0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E0A97-50FC-4F3E-8E36-C9E13A7DE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66DB7-D5ED-4B79-8501-ABC0B746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FC62-453B-49B9-9D72-856419B52E9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0958A-A970-4137-8A7A-892430A5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554AD-C164-42AA-9348-8943C3B47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7434-EE61-4BDC-B933-E0A5A7F4D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AD70B-EE6C-4B1E-914B-743F84AB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484EE0-ACE3-4FF8-92DB-562CE276E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3A0C1-3215-42D1-8278-8A27C198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FC62-453B-49B9-9D72-856419B52E9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523E4-0571-4843-A35C-7D6F51442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6A1CB-3259-4332-B0A1-228AEFAE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7434-EE61-4BDC-B933-E0A5A7F4D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7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F1118B-6CC5-4BDD-AEE7-380C0DDC9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252E1-992F-4988-8848-762FE10D4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03217-A0DC-4711-B595-DAF1D4E0E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FC62-453B-49B9-9D72-856419B52E9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7ED7-7047-4362-8E7E-3A4CD5E8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E19A6-22AC-4F1D-9DD8-FDA319D9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7434-EE61-4BDC-B933-E0A5A7F4D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3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1F1A5-C314-417C-9E50-C829C749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E094D-792E-4F61-B4DB-9F349170C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F396B-0AFC-4D4C-92E2-15AD5C50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FC62-453B-49B9-9D72-856419B52E9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0A9C5-A067-4934-9A2D-2BCEC30B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04AF6-0C75-47F2-AD08-9441CEFC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7434-EE61-4BDC-B933-E0A5A7F4D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9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AC0BB-2ED1-4E00-A80A-7515CEF00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B004-A7EF-4A99-9EE6-9A0355348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87913-B093-483A-AC3C-38E7DD9C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FC62-453B-49B9-9D72-856419B52E9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FE0CA-C8FB-48B6-A32A-8C4AEDE7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D21DC-E343-44AA-9F4D-4B370C15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7434-EE61-4BDC-B933-E0A5A7F4D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8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6AA5-A45F-4D70-A4BC-BA1B7263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4868C-6B78-4026-B01A-1B2C16C08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2159F-02F2-4B90-8F28-8F3B747FA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268FB-F879-4741-AFB6-250E8319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FC62-453B-49B9-9D72-856419B52E9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89EA9-ABA3-4A37-A22E-0B7E52F4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CEC87-3D40-4EAF-8ABD-FBEDD96B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7434-EE61-4BDC-B933-E0A5A7F4D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8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0B6F8-BF11-42EA-91C2-A24FAACA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25AFD-2907-4495-8221-1A82B9D46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BF61D-FCF2-43DB-8083-E3A11214B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877BA-9F6E-4B42-BC5A-3F69E5248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22077-303D-4EB9-843B-2F9E6BE8A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F52420-F5CD-4D72-B47E-ECE6A0BE5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FC62-453B-49B9-9D72-856419B52E9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C1003-C15F-493B-85DE-F6BFB6DC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435C63-48D3-4B74-B853-4A9B3330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7434-EE61-4BDC-B933-E0A5A7F4D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9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64F06-CE82-461C-9797-BB2B065F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7A4C0-0197-4B70-B6B6-78053AED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FC62-453B-49B9-9D72-856419B52E9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576D5-1AD5-4027-BFD0-EB96EECA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7BEFA-0CD0-43ED-83B3-4DCF6D5D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7434-EE61-4BDC-B933-E0A5A7F4D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6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C09E1-86DC-4B11-875E-226D4994B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FC62-453B-49B9-9D72-856419B52E9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56FFDB-FFA9-4B28-A350-C6DA1352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F03B1-35A1-473A-BD34-80001380C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7434-EE61-4BDC-B933-E0A5A7F4D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1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FF067-C28E-4869-A144-9C44ECC6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35018-86D3-48CA-B2F0-2076BFB4E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22796-C4FD-494A-BF95-1C85A30F3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1FAB4-8A99-4E72-BA36-177322A1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FC62-453B-49B9-9D72-856419B52E9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FCF0B-CF99-49A1-8CFA-D72C1F20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3FB0B-AAC0-49F6-99A9-174C1B11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7434-EE61-4BDC-B933-E0A5A7F4D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2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DA30-B12C-4BF2-9C9B-10C051D7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92DE-5E8A-43DA-8126-4BDDDCA6A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671A4-86FC-4002-833C-E2EA635C5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5ADEB-6DE2-400A-B59D-81D4E161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FC62-453B-49B9-9D72-856419B52E9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E13BD-F892-4634-9B21-F011D85C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487C4-A8FF-44C0-8024-5196BC96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7434-EE61-4BDC-B933-E0A5A7F4D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5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71337-D67B-43E3-9C96-C3DA3DDE5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73B8D-38A0-43B0-8110-D02AE681D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2019D-43DF-4937-9123-9F81B7E15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FFC62-453B-49B9-9D72-856419B52E9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27265-33B9-4B84-B933-C7DC167BF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0BFD9-6C46-45E6-8F3C-2C889CC93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7434-EE61-4BDC-B933-E0A5A7F4D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6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AB5F65A-CE6E-4970-A842-6FF293B13D73}"/>
              </a:ext>
            </a:extLst>
          </p:cNvPr>
          <p:cNvGrpSpPr/>
          <p:nvPr/>
        </p:nvGrpSpPr>
        <p:grpSpPr>
          <a:xfrm>
            <a:off x="3124200" y="762924"/>
            <a:ext cx="5997444" cy="4874237"/>
            <a:chOff x="3124200" y="762924"/>
            <a:chExt cx="5997444" cy="487423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434303D-F4E2-427D-B995-E3E5F4EC1868}"/>
                </a:ext>
              </a:extLst>
            </p:cNvPr>
            <p:cNvGrpSpPr/>
            <p:nvPr/>
          </p:nvGrpSpPr>
          <p:grpSpPr>
            <a:xfrm>
              <a:off x="3124200" y="762924"/>
              <a:ext cx="5943601" cy="4874237"/>
              <a:chOff x="3124200" y="762924"/>
              <a:chExt cx="5943601" cy="487423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124200" y="762924"/>
                <a:ext cx="5943601" cy="4874237"/>
                <a:chOff x="3124200" y="762924"/>
                <a:chExt cx="5943601" cy="4874237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2BDC125E-5040-4CA5-8B7D-50EF40FDC944}"/>
                    </a:ext>
                  </a:extLst>
                </p:cNvPr>
                <p:cNvGrpSpPr/>
                <p:nvPr/>
              </p:nvGrpSpPr>
              <p:grpSpPr>
                <a:xfrm>
                  <a:off x="3124200" y="962979"/>
                  <a:ext cx="5943601" cy="4674182"/>
                  <a:chOff x="3124199" y="964938"/>
                  <a:chExt cx="5943601" cy="4674182"/>
                </a:xfrm>
              </p:grpSpPr>
              <p:grpSp>
                <p:nvGrpSpPr>
                  <p:cNvPr id="2" name="Group 1">
                    <a:extLst>
                      <a:ext uri="{FF2B5EF4-FFF2-40B4-BE49-F238E27FC236}">
                        <a16:creationId xmlns:a16="http://schemas.microsoft.com/office/drawing/2014/main" id="{82E3DD46-8A3B-44DB-9C45-31EF0225F376}"/>
                      </a:ext>
                    </a:extLst>
                  </p:cNvPr>
                  <p:cNvGrpSpPr/>
                  <p:nvPr/>
                </p:nvGrpSpPr>
                <p:grpSpPr>
                  <a:xfrm>
                    <a:off x="3124200" y="964938"/>
                    <a:ext cx="5943600" cy="4674182"/>
                    <a:chOff x="1778466" y="503339"/>
                    <a:chExt cx="5943600" cy="4304198"/>
                  </a:xfrm>
                </p:grpSpPr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D884D4A2-7733-4E86-8EC6-DF383F7B81F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778466" y="503339"/>
                      <a:ext cx="5943600" cy="4304198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38DEBD97-DA8F-4344-ADDA-5209828BD2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13617" y="736472"/>
                      <a:ext cx="1434432" cy="34009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/>
                        <a:t>Incarceration</a:t>
                      </a: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A61FA2EF-FFFC-4B0F-9C9C-C90DB02571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08951" y="2555237"/>
                      <a:ext cx="1767600" cy="34009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/>
                        <a:t>COVID-19 Cases</a:t>
                      </a:r>
                      <a:r>
                        <a:rPr lang="en-US" b="1" baseline="30000" dirty="0"/>
                        <a:t>*</a:t>
                      </a: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CA497DD3-0A9D-4135-B6EF-BF78FF93586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45158" y="2535551"/>
                      <a:ext cx="167680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/>
                        <a:t>Unemployment</a:t>
                      </a:r>
                    </a:p>
                  </p:txBody>
                </p: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D6DF78F-2252-4141-B7AE-778FCA80374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27621" y="736472"/>
                      <a:ext cx="1711879" cy="34009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/>
                        <a:t>Average Income</a:t>
                      </a:r>
                    </a:p>
                  </p:txBody>
                </p:sp>
              </p:grpSp>
              <p:pic>
                <p:nvPicPr>
                  <p:cNvPr id="20" name="Picture 19" descr="A picture containing drawing&#10;&#10;Description automatically generated">
                    <a:extLst>
                      <a:ext uri="{FF2B5EF4-FFF2-40B4-BE49-F238E27FC236}">
                        <a16:creationId xmlns:a16="http://schemas.microsoft.com/office/drawing/2014/main" id="{DDED48EE-4A33-4E67-BC0B-AD9BD9283A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24199" y="5199730"/>
                    <a:ext cx="1261872" cy="43597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DCE8597-5527-4799-B9AD-0FC14A75B10F}"/>
                    </a:ext>
                  </a:extLst>
                </p:cNvPr>
                <p:cNvSpPr txBox="1"/>
                <p:nvPr/>
              </p:nvSpPr>
              <p:spPr>
                <a:xfrm>
                  <a:off x="3124200" y="762924"/>
                  <a:ext cx="5943599" cy="46166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txBody>
                <a:bodyPr wrap="square" lIns="118872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3A024B"/>
                      </a:solidFill>
                      <a:cs typeface="Arial" panose="020B0604020202020204" pitchFamily="34" charset="0"/>
                    </a:rPr>
                    <a:t>  UNITED STATES</a:t>
                  </a:r>
                </a:p>
              </p:txBody>
            </p:sp>
          </p:grpSp>
          <p:pic>
            <p:nvPicPr>
              <p:cNvPr id="24" name="Picture 23" descr="A picture containing food, drawing&#10;&#10;Description automatically generated">
                <a:extLst>
                  <a:ext uri="{FF2B5EF4-FFF2-40B4-BE49-F238E27FC236}">
                    <a16:creationId xmlns:a16="http://schemas.microsoft.com/office/drawing/2014/main" id="{BE5BEED4-43BE-4926-8660-D185E8634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0817" y="821978"/>
                <a:ext cx="1075175" cy="4073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5883BF0-20CB-F64D-BD44-2B4DD06BEBB2}"/>
                </a:ext>
              </a:extLst>
            </p:cNvPr>
            <p:cNvSpPr txBox="1"/>
            <p:nvPr/>
          </p:nvSpPr>
          <p:spPr>
            <a:xfrm>
              <a:off x="4301747" y="5107310"/>
              <a:ext cx="4819897" cy="4348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82880"/>
              <a:r>
                <a:rPr lang="en-US" sz="1000" i="1" dirty="0"/>
                <a:t>These values highlight the disparities between BIPOC (Black populations, Indigenous populations, and populations of color) and white populations. Today in the United States, Black persons have a COVID-19 positive rate 2.4 times that of white persons.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D44480-E705-324E-A9C1-63221F88D481}"/>
                </a:ext>
              </a:extLst>
            </p:cNvPr>
            <p:cNvSpPr txBox="1"/>
            <p:nvPr/>
          </p:nvSpPr>
          <p:spPr>
            <a:xfrm>
              <a:off x="4377779" y="5207195"/>
              <a:ext cx="25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aseline="30000" dirty="0"/>
                <a:t>§</a:t>
              </a:r>
              <a:endParaRPr lang="en-US" sz="16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8A72A6-2CBF-4849-9B1E-B48B76CE04E4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02239" y="1595290"/>
              <a:ext cx="2542032" cy="160934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E887334-B5CB-43E3-8266-0B3FDD05F238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44888" y="1591845"/>
              <a:ext cx="2542032" cy="160934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2CEAAE4-26F0-417C-86E6-1C0B9B125E1B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44888" y="3545813"/>
              <a:ext cx="2542032" cy="1609344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2ECE556-FEDF-46D8-9D01-264AA342F475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402239" y="3545813"/>
            <a:ext cx="2542032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8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6DBEF0A-6CA1-4551-8543-194B2B843986}"/>
              </a:ext>
            </a:extLst>
          </p:cNvPr>
          <p:cNvGrpSpPr/>
          <p:nvPr/>
        </p:nvGrpSpPr>
        <p:grpSpPr>
          <a:xfrm>
            <a:off x="3124200" y="762924"/>
            <a:ext cx="5943600" cy="4876196"/>
            <a:chOff x="3124200" y="762924"/>
            <a:chExt cx="5943600" cy="4876196"/>
          </a:xfrm>
        </p:grpSpPr>
        <p:grpSp>
          <p:nvGrpSpPr>
            <p:cNvPr id="9" name="Group 8"/>
            <p:cNvGrpSpPr/>
            <p:nvPr/>
          </p:nvGrpSpPr>
          <p:grpSpPr>
            <a:xfrm>
              <a:off x="3124200" y="964938"/>
              <a:ext cx="5943600" cy="4674182"/>
              <a:chOff x="3124200" y="964938"/>
              <a:chExt cx="5943600" cy="46741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884D4A2-7733-4E86-8EC6-DF383F7B81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24200" y="964938"/>
                <a:ext cx="5943600" cy="46741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2" name="Picture 21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20C2CC68-52D4-46ED-B6A6-C8BB8D7A79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4200" y="5197771"/>
                <a:ext cx="1261872" cy="435977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A770E8-C396-47F6-A903-DCA2127E8DB2}"/>
                </a:ext>
              </a:extLst>
            </p:cNvPr>
            <p:cNvSpPr txBox="1"/>
            <p:nvPr/>
          </p:nvSpPr>
          <p:spPr>
            <a:xfrm>
              <a:off x="3124200" y="762924"/>
              <a:ext cx="5943599" cy="89255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118872" rtlCol="0">
              <a:spAutoFit/>
            </a:bodyPr>
            <a:lstStyle/>
            <a:p>
              <a:r>
                <a:rPr lang="en-US" sz="2400" b="1" dirty="0">
                  <a:solidFill>
                    <a:srgbClr val="3A024B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>
                  <a:solidFill>
                    <a:srgbClr val="1C0125"/>
                  </a:solidFill>
                  <a:cs typeface="Arial" panose="020B0604020202020204" pitchFamily="34" charset="0"/>
                </a:rPr>
                <a:t>MASSACHUSETTS</a:t>
              </a:r>
              <a:br>
                <a:rPr lang="en-US" sz="2400" b="1" dirty="0">
                  <a:solidFill>
                    <a:srgbClr val="3A024B"/>
                  </a:solidFill>
                  <a:cs typeface="Arial" panose="020B0604020202020204" pitchFamily="34" charset="0"/>
                </a:rPr>
              </a:br>
              <a:r>
                <a:rPr lang="en-US" sz="2400" b="1" dirty="0">
                  <a:solidFill>
                    <a:srgbClr val="3A024B"/>
                  </a:solidFill>
                  <a:cs typeface="Arial" panose="020B0604020202020204" pitchFamily="34" charset="0"/>
                </a:rPr>
                <a:t> RACIAL DISPARITIES</a:t>
              </a:r>
            </a:p>
          </p:txBody>
        </p:sp>
        <p:pic>
          <p:nvPicPr>
            <p:cNvPr id="26" name="Picture 25" descr="A picture containing food, drawing&#10;&#10;Description automatically generated">
              <a:extLst>
                <a:ext uri="{FF2B5EF4-FFF2-40B4-BE49-F238E27FC236}">
                  <a16:creationId xmlns:a16="http://schemas.microsoft.com/office/drawing/2014/main" id="{923159A4-8F77-453F-A7D1-D3C86522B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817" y="821978"/>
              <a:ext cx="1075175" cy="40734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4B7943-390E-4110-84E8-4C909B0B81C4}"/>
              </a:ext>
            </a:extLst>
          </p:cNvPr>
          <p:cNvSpPr txBox="1"/>
          <p:nvPr/>
        </p:nvSpPr>
        <p:spPr>
          <a:xfrm>
            <a:off x="6303364" y="5415759"/>
            <a:ext cx="27644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/>
              <a:t>COVID-19 cases and death rates as of 08/09/2020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89A2FF-9215-4059-AA7D-AB27D085DC0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89501" y="1595138"/>
            <a:ext cx="2569464" cy="365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752476-7921-43B7-9067-9F44A170182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233037" y="1595138"/>
            <a:ext cx="25694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5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6DBEF0A-6CA1-4551-8543-194B2B843986}"/>
              </a:ext>
            </a:extLst>
          </p:cNvPr>
          <p:cNvGrpSpPr/>
          <p:nvPr/>
        </p:nvGrpSpPr>
        <p:grpSpPr>
          <a:xfrm>
            <a:off x="3124200" y="762924"/>
            <a:ext cx="5943600" cy="4876196"/>
            <a:chOff x="3124200" y="762924"/>
            <a:chExt cx="5943600" cy="4876196"/>
          </a:xfrm>
        </p:grpSpPr>
        <p:grpSp>
          <p:nvGrpSpPr>
            <p:cNvPr id="9" name="Group 8"/>
            <p:cNvGrpSpPr/>
            <p:nvPr/>
          </p:nvGrpSpPr>
          <p:grpSpPr>
            <a:xfrm>
              <a:off x="3124200" y="964938"/>
              <a:ext cx="5943600" cy="4674182"/>
              <a:chOff x="3124200" y="964938"/>
              <a:chExt cx="5943600" cy="46741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884D4A2-7733-4E86-8EC6-DF383F7B81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24200" y="964938"/>
                <a:ext cx="5943600" cy="46741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2" name="Picture 21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20C2CC68-52D4-46ED-B6A6-C8BB8D7A79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4200" y="5197771"/>
                <a:ext cx="1261872" cy="435977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A770E8-C396-47F6-A903-DCA2127E8DB2}"/>
                </a:ext>
              </a:extLst>
            </p:cNvPr>
            <p:cNvSpPr txBox="1"/>
            <p:nvPr/>
          </p:nvSpPr>
          <p:spPr>
            <a:xfrm>
              <a:off x="3124200" y="762924"/>
              <a:ext cx="5943599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118872" rtlCol="0">
              <a:spAutoFit/>
            </a:bodyPr>
            <a:lstStyle/>
            <a:p>
              <a:r>
                <a:rPr lang="en-US" sz="2400" b="1" dirty="0">
                  <a:solidFill>
                    <a:srgbClr val="3A024B"/>
                  </a:solidFill>
                  <a:cs typeface="Arial" panose="020B0604020202020204" pitchFamily="34" charset="0"/>
                </a:rPr>
                <a:t> MASSACHUSETTS</a:t>
              </a:r>
            </a:p>
          </p:txBody>
        </p:sp>
        <p:pic>
          <p:nvPicPr>
            <p:cNvPr id="26" name="Picture 25" descr="A picture containing food, drawing&#10;&#10;Description automatically generated">
              <a:extLst>
                <a:ext uri="{FF2B5EF4-FFF2-40B4-BE49-F238E27FC236}">
                  <a16:creationId xmlns:a16="http://schemas.microsoft.com/office/drawing/2014/main" id="{923159A4-8F77-453F-A7D1-D3C86522B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817" y="821978"/>
              <a:ext cx="1075175" cy="40734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5FDBEE-C404-4526-B162-668FB3A7A7C5}"/>
              </a:ext>
            </a:extLst>
          </p:cNvPr>
          <p:cNvSpPr txBox="1"/>
          <p:nvPr/>
        </p:nvSpPr>
        <p:spPr>
          <a:xfrm>
            <a:off x="6303364" y="5415759"/>
            <a:ext cx="27644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/>
              <a:t>COVID-19 cases and death rates as of 08/09/2020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9959AB-F37B-45FD-8C83-173BB950CA3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57802" y="1279713"/>
            <a:ext cx="2761488" cy="3931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D0A393-9318-43AD-AE5C-D790EB4EFE5C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260257" y="1279713"/>
            <a:ext cx="2761488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3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2C8E9C5-761A-4874-9041-649641D3F232}"/>
              </a:ext>
            </a:extLst>
          </p:cNvPr>
          <p:cNvGrpSpPr/>
          <p:nvPr/>
        </p:nvGrpSpPr>
        <p:grpSpPr>
          <a:xfrm>
            <a:off x="3124200" y="762924"/>
            <a:ext cx="5943600" cy="4876196"/>
            <a:chOff x="3124200" y="762924"/>
            <a:chExt cx="5943600" cy="487619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DBEF0A-6CA1-4551-8543-194B2B843986}"/>
                </a:ext>
              </a:extLst>
            </p:cNvPr>
            <p:cNvGrpSpPr/>
            <p:nvPr/>
          </p:nvGrpSpPr>
          <p:grpSpPr>
            <a:xfrm>
              <a:off x="3124200" y="762924"/>
              <a:ext cx="5943600" cy="4876196"/>
              <a:chOff x="3124200" y="762924"/>
              <a:chExt cx="5943600" cy="487619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124200" y="964938"/>
                <a:ext cx="5943600" cy="4674182"/>
                <a:chOff x="3124200" y="964938"/>
                <a:chExt cx="5943600" cy="4674182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884D4A2-7733-4E86-8EC6-DF383F7B81F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24200" y="964938"/>
                  <a:ext cx="5943600" cy="4674182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22" name="Picture 21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20C2CC68-52D4-46ED-B6A6-C8BB8D7A79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24200" y="5197771"/>
                  <a:ext cx="1261872" cy="435977"/>
                </a:xfrm>
                <a:prstGeom prst="rect">
                  <a:avLst/>
                </a:prstGeom>
              </p:spPr>
            </p:pic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A770E8-C396-47F6-A903-DCA2127E8DB2}"/>
                  </a:ext>
                </a:extLst>
              </p:cNvPr>
              <p:cNvSpPr txBox="1"/>
              <p:nvPr/>
            </p:nvSpPr>
            <p:spPr>
              <a:xfrm>
                <a:off x="3124200" y="762924"/>
                <a:ext cx="5943600" cy="830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lIns="118872" rtlCol="0">
                <a:spAutoFit/>
              </a:bodyPr>
              <a:lstStyle/>
              <a:p>
                <a:r>
                  <a:rPr lang="en-US" sz="2400" b="1" dirty="0">
                    <a:solidFill>
                      <a:srgbClr val="3A024B"/>
                    </a:solidFill>
                    <a:cs typeface="Arial" panose="020B0604020202020204" pitchFamily="34" charset="0"/>
                  </a:rPr>
                  <a:t> BLACK UNEMPLOYMENT </a:t>
                </a:r>
                <a:br>
                  <a:rPr lang="en-US" sz="2400" b="1" dirty="0">
                    <a:solidFill>
                      <a:srgbClr val="3A024B"/>
                    </a:solidFill>
                    <a:cs typeface="Arial" panose="020B0604020202020204" pitchFamily="34" charset="0"/>
                  </a:rPr>
                </a:br>
                <a:r>
                  <a:rPr lang="en-US" sz="2400" b="1" dirty="0">
                    <a:solidFill>
                      <a:srgbClr val="3A024B"/>
                    </a:solidFill>
                    <a:cs typeface="Arial" panose="020B0604020202020204" pitchFamily="34" charset="0"/>
                  </a:rPr>
                  <a:t> COMPARED TO WHITE BY STATE</a:t>
                </a:r>
              </a:p>
            </p:txBody>
          </p:sp>
          <p:pic>
            <p:nvPicPr>
              <p:cNvPr id="26" name="Picture 25" descr="A picture containing food, drawing&#10;&#10;Description automatically generated">
                <a:extLst>
                  <a:ext uri="{FF2B5EF4-FFF2-40B4-BE49-F238E27FC236}">
                    <a16:creationId xmlns:a16="http://schemas.microsoft.com/office/drawing/2014/main" id="{923159A4-8F77-453F-A7D1-D3C86522B5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0817" y="821978"/>
                <a:ext cx="1075175" cy="407340"/>
              </a:xfrm>
              <a:prstGeom prst="rect">
                <a:avLst/>
              </a:prstGeom>
            </p:spPr>
          </p:pic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488CD3E-3470-48D0-B99F-0CDBFCB53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7723" y="1534799"/>
              <a:ext cx="2575775" cy="3657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EDF22DD-BA09-447D-8C30-544CBD309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7021" y="1534799"/>
              <a:ext cx="2575775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236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C3E74F6-1696-4D16-B028-E48D9D75888A}"/>
              </a:ext>
            </a:extLst>
          </p:cNvPr>
          <p:cNvGrpSpPr/>
          <p:nvPr/>
        </p:nvGrpSpPr>
        <p:grpSpPr>
          <a:xfrm>
            <a:off x="3124200" y="962977"/>
            <a:ext cx="6137710" cy="3329623"/>
            <a:chOff x="3124200" y="962977"/>
            <a:chExt cx="6137710" cy="33296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AB5F65A-CE6E-4970-A842-6FF293B13D73}"/>
                </a:ext>
              </a:extLst>
            </p:cNvPr>
            <p:cNvGrpSpPr/>
            <p:nvPr/>
          </p:nvGrpSpPr>
          <p:grpSpPr>
            <a:xfrm>
              <a:off x="3124200" y="962977"/>
              <a:ext cx="6137710" cy="3329623"/>
              <a:chOff x="3124200" y="962977"/>
              <a:chExt cx="6137710" cy="3329623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2434303D-F4E2-427D-B995-E3E5F4EC1868}"/>
                  </a:ext>
                </a:extLst>
              </p:cNvPr>
              <p:cNvGrpSpPr/>
              <p:nvPr/>
            </p:nvGrpSpPr>
            <p:grpSpPr>
              <a:xfrm>
                <a:off x="3124200" y="962977"/>
                <a:ext cx="5943601" cy="3329623"/>
                <a:chOff x="3124200" y="962977"/>
                <a:chExt cx="5943601" cy="3329623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3124200" y="962977"/>
                  <a:ext cx="5943601" cy="3329623"/>
                  <a:chOff x="3124200" y="962977"/>
                  <a:chExt cx="5943601" cy="3329623"/>
                </a:xfrm>
              </p:grpSpPr>
              <p:grpSp>
                <p:nvGrpSpPr>
                  <p:cNvPr id="6" name="Group 5">
                    <a:extLst>
                      <a:ext uri="{FF2B5EF4-FFF2-40B4-BE49-F238E27FC236}">
                        <a16:creationId xmlns:a16="http://schemas.microsoft.com/office/drawing/2014/main" id="{2BDC125E-5040-4CA5-8B7D-50EF40FDC944}"/>
                      </a:ext>
                    </a:extLst>
                  </p:cNvPr>
                  <p:cNvGrpSpPr/>
                  <p:nvPr/>
                </p:nvGrpSpPr>
                <p:grpSpPr>
                  <a:xfrm>
                    <a:off x="3124200" y="962977"/>
                    <a:ext cx="5943601" cy="3329623"/>
                    <a:chOff x="3124199" y="964936"/>
                    <a:chExt cx="5943601" cy="3329623"/>
                  </a:xfrm>
                </p:grpSpPr>
                <p:grpSp>
                  <p:nvGrpSpPr>
                    <p:cNvPr id="2" name="Group 1">
                      <a:extLst>
                        <a:ext uri="{FF2B5EF4-FFF2-40B4-BE49-F238E27FC236}">
                          <a16:creationId xmlns:a16="http://schemas.microsoft.com/office/drawing/2014/main" id="{82E3DD46-8A3B-44DB-9C45-31EF0225F3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4200" y="964936"/>
                      <a:ext cx="5943600" cy="3329623"/>
                      <a:chOff x="1778466" y="503337"/>
                      <a:chExt cx="5943600" cy="3066066"/>
                    </a:xfrm>
                  </p:grpSpPr>
                  <p:sp>
                    <p:nvSpPr>
                      <p:cNvPr id="11" name="Rectangle 10">
                        <a:extLst>
                          <a:ext uri="{FF2B5EF4-FFF2-40B4-BE49-F238E27FC236}">
                            <a16:creationId xmlns:a16="http://schemas.microsoft.com/office/drawing/2014/main" id="{D884D4A2-7733-4E86-8EC6-DF383F7B81F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778466" y="503337"/>
                        <a:ext cx="5943600" cy="306606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A61FA2EF-FFFC-4B0F-9C9C-C90DB02571E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33172" y="1019301"/>
                        <a:ext cx="1767600" cy="3400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b="1" dirty="0"/>
                          <a:t>COVID-19 Cases</a:t>
                        </a:r>
                        <a:r>
                          <a:rPr lang="en-US" b="1" baseline="30000" dirty="0"/>
                          <a:t>*</a:t>
                        </a:r>
                      </a:p>
                    </p:txBody>
                  </p:sp>
                </p:grpSp>
                <p:pic>
                  <p:nvPicPr>
                    <p:cNvPr id="20" name="Picture 19" descr="A picture containing drawing&#10;&#10;Description automatically generated">
                      <a:extLst>
                        <a:ext uri="{FF2B5EF4-FFF2-40B4-BE49-F238E27FC236}">
                          <a16:creationId xmlns:a16="http://schemas.microsoft.com/office/drawing/2014/main" id="{DDED48EE-4A33-4E67-BC0B-AD9BD9283A3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24199" y="3848539"/>
                      <a:ext cx="1261872" cy="435977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DCE8597-5527-4799-B9AD-0FC14A75B10F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966752"/>
                    <a:ext cx="5943599" cy="46166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txBody>
                  <a:bodyPr wrap="square" lIns="118872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rgbClr val="3A024B"/>
                        </a:solidFill>
                        <a:cs typeface="Arial" panose="020B0604020202020204" pitchFamily="34" charset="0"/>
                      </a:rPr>
                      <a:t>  UNITED STATES</a:t>
                    </a:r>
                  </a:p>
                </p:txBody>
              </p:sp>
            </p:grpSp>
            <p:pic>
              <p:nvPicPr>
                <p:cNvPr id="24" name="Picture 23" descr="A picture containing food, drawing&#10;&#10;Description automatically generated">
                  <a:extLst>
                    <a:ext uri="{FF2B5EF4-FFF2-40B4-BE49-F238E27FC236}">
                      <a16:creationId xmlns:a16="http://schemas.microsoft.com/office/drawing/2014/main" id="{BE5BEED4-43BE-4926-8660-D185E8634C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7957" y="1021077"/>
                  <a:ext cx="1075175" cy="407340"/>
                </a:xfrm>
                <a:prstGeom prst="rect">
                  <a:avLst/>
                </a:prstGeom>
              </p:spPr>
            </p:pic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883BF0-20CB-F64D-BD44-2B4DD06BEBB2}"/>
                  </a:ext>
                </a:extLst>
              </p:cNvPr>
              <p:cNvSpPr txBox="1"/>
              <p:nvPr/>
            </p:nvSpPr>
            <p:spPr>
              <a:xfrm>
                <a:off x="4442013" y="3719694"/>
                <a:ext cx="4819897" cy="5729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182880"/>
                <a:r>
                  <a:rPr lang="en-US" sz="1000" i="1" dirty="0"/>
                  <a:t>These values highlight the disparities between BIPOC (Black populations, Indigenous populations, and populations of color) and white populations. Today in the United States, Black persons have a COVID-19 positive rate 2.4 times that of white persons. 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D44480-E705-324E-A9C1-63221F88D481}"/>
                  </a:ext>
                </a:extLst>
              </p:cNvPr>
              <p:cNvSpPr txBox="1"/>
              <p:nvPr/>
            </p:nvSpPr>
            <p:spPr>
              <a:xfrm>
                <a:off x="4500935" y="3846580"/>
                <a:ext cx="2519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aseline="30000" dirty="0"/>
                  <a:t>§</a:t>
                </a:r>
                <a:endParaRPr lang="en-US" sz="16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9B150E-3E4D-4F52-963B-F46BCC3F363F}"/>
                </a:ext>
              </a:extLst>
            </p:cNvPr>
            <p:cNvSpPr txBox="1"/>
            <p:nvPr/>
          </p:nvSpPr>
          <p:spPr>
            <a:xfrm>
              <a:off x="6578424" y="1523293"/>
              <a:ext cx="1901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COVID-19 Deaths</a:t>
              </a:r>
              <a:r>
                <a:rPr lang="en-US" b="1" baseline="30000" dirty="0"/>
                <a:t>*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617F27D-74EF-4D37-B86E-1E7258639CD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58277" y="1902669"/>
            <a:ext cx="2542032" cy="16093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FF35CC-CAA1-498B-B4D6-B387A5E01B9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420223" y="1892625"/>
            <a:ext cx="2542032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1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A302E88-8E32-4FA4-AB18-45181A77EEFD}"/>
              </a:ext>
            </a:extLst>
          </p:cNvPr>
          <p:cNvGrpSpPr/>
          <p:nvPr/>
        </p:nvGrpSpPr>
        <p:grpSpPr>
          <a:xfrm>
            <a:off x="3124200" y="762924"/>
            <a:ext cx="5997444" cy="4876196"/>
            <a:chOff x="3124200" y="762924"/>
            <a:chExt cx="5997444" cy="487619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DB7EFD4-EAD0-4495-A734-F0856ABA1B48}"/>
                </a:ext>
              </a:extLst>
            </p:cNvPr>
            <p:cNvGrpSpPr/>
            <p:nvPr/>
          </p:nvGrpSpPr>
          <p:grpSpPr>
            <a:xfrm>
              <a:off x="3124200" y="762924"/>
              <a:ext cx="5943600" cy="4876196"/>
              <a:chOff x="3124200" y="762924"/>
              <a:chExt cx="5943600" cy="487619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0F931DB-5C63-4E63-B36F-45F341133E4C}"/>
                  </a:ext>
                </a:extLst>
              </p:cNvPr>
              <p:cNvGrpSpPr/>
              <p:nvPr/>
            </p:nvGrpSpPr>
            <p:grpSpPr>
              <a:xfrm>
                <a:off x="3124200" y="762924"/>
                <a:ext cx="5943600" cy="4876196"/>
                <a:chOff x="3124200" y="762924"/>
                <a:chExt cx="5943600" cy="4876196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E5820DDF-21D4-45AC-A53B-0C4FBD5C28EE}"/>
                    </a:ext>
                  </a:extLst>
                </p:cNvPr>
                <p:cNvGrpSpPr/>
                <p:nvPr/>
              </p:nvGrpSpPr>
              <p:grpSpPr>
                <a:xfrm>
                  <a:off x="3124200" y="762924"/>
                  <a:ext cx="5943600" cy="4876196"/>
                  <a:chOff x="3124200" y="762924"/>
                  <a:chExt cx="5943600" cy="4876196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id="{060931EF-C7C5-4181-AB06-2F320CA6BA4B}"/>
                      </a:ext>
                    </a:extLst>
                  </p:cNvPr>
                  <p:cNvGrpSpPr/>
                  <p:nvPr/>
                </p:nvGrpSpPr>
                <p:grpSpPr>
                  <a:xfrm>
                    <a:off x="3124200" y="762924"/>
                    <a:ext cx="5943600" cy="4876196"/>
                    <a:chOff x="3124200" y="762924"/>
                    <a:chExt cx="5943600" cy="4876196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3124200" y="762924"/>
                      <a:ext cx="5943600" cy="4876196"/>
                      <a:chOff x="3124200" y="762924"/>
                      <a:chExt cx="5943600" cy="4876196"/>
                    </a:xfrm>
                  </p:grpSpPr>
                  <p:grpSp>
                    <p:nvGrpSpPr>
                      <p:cNvPr id="7" name="Group 6"/>
                      <p:cNvGrpSpPr/>
                      <p:nvPr/>
                    </p:nvGrpSpPr>
                    <p:grpSpPr>
                      <a:xfrm>
                        <a:off x="3124200" y="762924"/>
                        <a:ext cx="5943600" cy="4876196"/>
                        <a:chOff x="3124200" y="762924"/>
                        <a:chExt cx="5943600" cy="4876196"/>
                      </a:xfrm>
                    </p:grpSpPr>
                    <p:grpSp>
                      <p:nvGrpSpPr>
                        <p:cNvPr id="2" name="Group 1">
                          <a:extLst>
                            <a:ext uri="{FF2B5EF4-FFF2-40B4-BE49-F238E27FC236}">
                              <a16:creationId xmlns:a16="http://schemas.microsoft.com/office/drawing/2014/main" id="{82E3DD46-8A3B-44DB-9C45-31EF0225F37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124200" y="964938"/>
                          <a:ext cx="5943600" cy="4674182"/>
                          <a:chOff x="1778466" y="503339"/>
                          <a:chExt cx="5943600" cy="4304198"/>
                        </a:xfrm>
                      </p:grpSpPr>
                      <p:sp>
                        <p:nvSpPr>
                          <p:cNvPr id="11" name="Rectangle 10">
                            <a:extLst>
                              <a:ext uri="{FF2B5EF4-FFF2-40B4-BE49-F238E27FC236}">
                                <a16:creationId xmlns:a16="http://schemas.microsoft.com/office/drawing/2014/main" id="{D884D4A2-7733-4E86-8EC6-DF383F7B81F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1778466" y="503339"/>
                            <a:ext cx="5943600" cy="4304198"/>
                          </a:xfrm>
                          <a:prstGeom prst="rect">
                            <a:avLst/>
                          </a:prstGeom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3" name="TextBox 12">
                            <a:extLst>
                              <a:ext uri="{FF2B5EF4-FFF2-40B4-BE49-F238E27FC236}">
                                <a16:creationId xmlns:a16="http://schemas.microsoft.com/office/drawing/2014/main" id="{38DEBD97-DA8F-4344-ADDA-5209828BD27E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612156" y="732311"/>
                            <a:ext cx="1434432" cy="340098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b="1" dirty="0"/>
                              <a:t>Incarceration</a:t>
                            </a:r>
                          </a:p>
                        </p:txBody>
                      </p:sp>
                    </p:grpSp>
                    <p:sp>
                      <p:nvSpPr>
                        <p:cNvPr id="25" name="TextBox 24">
                          <a:extLst>
                            <a:ext uri="{FF2B5EF4-FFF2-40B4-BE49-F238E27FC236}">
                              <a16:creationId xmlns:a16="http://schemas.microsoft.com/office/drawing/2014/main" id="{4DCE8597-5527-4799-B9AD-0FC14A75B10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124200" y="762924"/>
                          <a:ext cx="5943599" cy="461665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p:spPr>
                      <p:txBody>
                        <a:bodyPr wrap="square" lIns="118872" rtlCol="0">
                          <a:spAutoFit/>
                        </a:bodyPr>
                        <a:lstStyle/>
                        <a:p>
                          <a:r>
                            <a:rPr lang="en-US" sz="2400" b="1" dirty="0">
                              <a:solidFill>
                                <a:srgbClr val="3A024B"/>
                              </a:solidFill>
                              <a:cs typeface="Arial" panose="020B0604020202020204" pitchFamily="34" charset="0"/>
                            </a:rPr>
                            <a:t>  MASSACHUSETTS</a:t>
                          </a:r>
                        </a:p>
                      </p:txBody>
                    </p:sp>
                  </p:grpSp>
                  <p:pic>
                    <p:nvPicPr>
                      <p:cNvPr id="22" name="Picture 21" descr="A picture containing drawing&#10;&#10;Description automatically generated">
                        <a:extLst>
                          <a:ext uri="{FF2B5EF4-FFF2-40B4-BE49-F238E27FC236}">
                            <a16:creationId xmlns:a16="http://schemas.microsoft.com/office/drawing/2014/main" id="{20C2CC68-52D4-46ED-B6A6-C8BB8D7A799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124200" y="5197771"/>
                        <a:ext cx="1261872" cy="435977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FD2A52DE-A4A4-489C-970C-69496F793C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3356" y="1216152"/>
                      <a:ext cx="171187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/>
                        <a:t>Average Income</a:t>
                      </a:r>
                    </a:p>
                  </p:txBody>
                </p:sp>
              </p:grp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DE5E0D4-61E1-4199-B51D-7521705B2E10}"/>
                      </a:ext>
                    </a:extLst>
                  </p:cNvPr>
                  <p:cNvSpPr txBox="1"/>
                  <p:nvPr/>
                </p:nvSpPr>
                <p:spPr>
                  <a:xfrm>
                    <a:off x="3754686" y="3191256"/>
                    <a:ext cx="176760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/>
                      <a:t>COVID-19 Cases</a:t>
                    </a:r>
                    <a:r>
                      <a:rPr lang="en-US" b="1" baseline="30000" dirty="0"/>
                      <a:t>*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4A67CA3-E271-4830-A8E1-B60A0D2D826D}"/>
                      </a:ext>
                    </a:extLst>
                  </p:cNvPr>
                  <p:cNvSpPr txBox="1"/>
                  <p:nvPr/>
                </p:nvSpPr>
                <p:spPr>
                  <a:xfrm>
                    <a:off x="6690893" y="3169878"/>
                    <a:ext cx="1676806" cy="4010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/>
                      <a:t>Unemployment</a:t>
                    </a:r>
                  </a:p>
                </p:txBody>
              </p:sp>
            </p:grpSp>
            <p:pic>
              <p:nvPicPr>
                <p:cNvPr id="24" name="Picture 23" descr="A picture containing food, drawing&#10;&#10;Description automatically generated">
                  <a:extLst>
                    <a:ext uri="{FF2B5EF4-FFF2-40B4-BE49-F238E27FC236}">
                      <a16:creationId xmlns:a16="http://schemas.microsoft.com/office/drawing/2014/main" id="{2A76D096-BBD0-40D0-8F70-D1738CBA7C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10817" y="821978"/>
                  <a:ext cx="1075175" cy="407340"/>
                </a:xfrm>
                <a:prstGeom prst="rect">
                  <a:avLst/>
                </a:prstGeom>
              </p:spPr>
            </p:pic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17AE372-A30C-4419-99DA-5A9D65E489F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05081" y="1591845"/>
                <a:ext cx="2542032" cy="160934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FFD640F9-37F1-4288-A1F5-767B3EBC0E48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47730" y="1591845"/>
                <a:ext cx="2542032" cy="160934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06E8F63-4077-4265-BD17-EBF461C3C008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47730" y="3545813"/>
                <a:ext cx="2542032" cy="1609344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2A0904-51C1-824C-B6E0-ACB56A27EA3E}"/>
                </a:ext>
              </a:extLst>
            </p:cNvPr>
            <p:cNvSpPr txBox="1"/>
            <p:nvPr/>
          </p:nvSpPr>
          <p:spPr>
            <a:xfrm>
              <a:off x="4301747" y="5107310"/>
              <a:ext cx="4819897" cy="4348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82880"/>
              <a:r>
                <a:rPr lang="en-US" sz="1000" i="1" dirty="0"/>
                <a:t>These values highlight the disparities between BIPOC (Black populations, Indigenous populations, and populations of color) and white populations. Today in Massachusetts, Black persons have a COVID-19 positive rate 3.0 times that of white persons.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BD3D103-C4E7-7F42-8472-D2B03C63F7F1}"/>
                </a:ext>
              </a:extLst>
            </p:cNvPr>
            <p:cNvSpPr txBox="1"/>
            <p:nvPr/>
          </p:nvSpPr>
          <p:spPr>
            <a:xfrm>
              <a:off x="4377779" y="5207195"/>
              <a:ext cx="25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aseline="30000" dirty="0"/>
                <a:t>§</a:t>
              </a:r>
              <a:endParaRPr lang="en-US" sz="16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D5F9047-72C3-4B6E-86DF-7A39B7343B45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404090" y="3545813"/>
            <a:ext cx="2542032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2DF2433-86DD-4613-81D8-C16DE9F9B80C}"/>
              </a:ext>
            </a:extLst>
          </p:cNvPr>
          <p:cNvGrpSpPr/>
          <p:nvPr/>
        </p:nvGrpSpPr>
        <p:grpSpPr>
          <a:xfrm>
            <a:off x="3124200" y="762924"/>
            <a:ext cx="5997444" cy="4874237"/>
            <a:chOff x="3124200" y="762924"/>
            <a:chExt cx="5997444" cy="48742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A2307C-CBFF-4435-B20D-82182198FA6F}"/>
                </a:ext>
              </a:extLst>
            </p:cNvPr>
            <p:cNvGrpSpPr/>
            <p:nvPr/>
          </p:nvGrpSpPr>
          <p:grpSpPr>
            <a:xfrm>
              <a:off x="3124200" y="762924"/>
              <a:ext cx="5943601" cy="4874237"/>
              <a:chOff x="3124200" y="762924"/>
              <a:chExt cx="5943601" cy="487423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1525EF1-7426-4B25-905A-6EA9C4D797E1}"/>
                  </a:ext>
                </a:extLst>
              </p:cNvPr>
              <p:cNvGrpSpPr/>
              <p:nvPr/>
            </p:nvGrpSpPr>
            <p:grpSpPr>
              <a:xfrm>
                <a:off x="3124200" y="762924"/>
                <a:ext cx="5943601" cy="4874237"/>
                <a:chOff x="3124200" y="762924"/>
                <a:chExt cx="5943601" cy="4874237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6185A7E8-4739-47B2-889E-30AA558FFDF3}"/>
                    </a:ext>
                  </a:extLst>
                </p:cNvPr>
                <p:cNvGrpSpPr/>
                <p:nvPr/>
              </p:nvGrpSpPr>
              <p:grpSpPr>
                <a:xfrm>
                  <a:off x="3124200" y="762924"/>
                  <a:ext cx="5943601" cy="4874237"/>
                  <a:chOff x="3124200" y="762924"/>
                  <a:chExt cx="5943601" cy="4874237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id="{08D20C16-AB12-4DD1-A120-1EB0B31FA5A7}"/>
                      </a:ext>
                    </a:extLst>
                  </p:cNvPr>
                  <p:cNvGrpSpPr/>
                  <p:nvPr/>
                </p:nvGrpSpPr>
                <p:grpSpPr>
                  <a:xfrm>
                    <a:off x="3124200" y="962979"/>
                    <a:ext cx="5943601" cy="4674182"/>
                    <a:chOff x="3124200" y="962979"/>
                    <a:chExt cx="5943601" cy="4674182"/>
                  </a:xfrm>
                </p:grpSpPr>
                <p:grpSp>
                  <p:nvGrpSpPr>
                    <p:cNvPr id="6" name="Group 5">
                      <a:extLst>
                        <a:ext uri="{FF2B5EF4-FFF2-40B4-BE49-F238E27FC236}">
                          <a16:creationId xmlns:a16="http://schemas.microsoft.com/office/drawing/2014/main" id="{2BDC125E-5040-4CA5-8B7D-50EF40FDC9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4200" y="962979"/>
                      <a:ext cx="5943601" cy="4674182"/>
                      <a:chOff x="3124199" y="964938"/>
                      <a:chExt cx="5943601" cy="4674182"/>
                    </a:xfrm>
                  </p:grpSpPr>
                  <p:grpSp>
                    <p:nvGrpSpPr>
                      <p:cNvPr id="2" name="Group 1">
                        <a:extLst>
                          <a:ext uri="{FF2B5EF4-FFF2-40B4-BE49-F238E27FC236}">
                            <a16:creationId xmlns:a16="http://schemas.microsoft.com/office/drawing/2014/main" id="{82E3DD46-8A3B-44DB-9C45-31EF0225F37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124200" y="964938"/>
                        <a:ext cx="5943600" cy="4674182"/>
                        <a:chOff x="1778466" y="503339"/>
                        <a:chExt cx="5943600" cy="4304198"/>
                      </a:xfrm>
                    </p:grpSpPr>
                    <p:sp>
                      <p:nvSpPr>
                        <p:cNvPr id="11" name="Rectangle 10">
                          <a:extLst>
                            <a:ext uri="{FF2B5EF4-FFF2-40B4-BE49-F238E27FC236}">
                              <a16:creationId xmlns:a16="http://schemas.microsoft.com/office/drawing/2014/main" id="{D884D4A2-7733-4E86-8EC6-DF383F7B81F9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778466" y="503339"/>
                          <a:ext cx="5943600" cy="4304198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3" name="TextBox 12">
                          <a:extLst>
                            <a:ext uri="{FF2B5EF4-FFF2-40B4-BE49-F238E27FC236}">
                              <a16:creationId xmlns:a16="http://schemas.microsoft.com/office/drawing/2014/main" id="{38DEBD97-DA8F-4344-ADDA-5209828BD27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613617" y="736472"/>
                          <a:ext cx="1434432" cy="34009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b="1" dirty="0"/>
                            <a:t>Incarceration</a:t>
                          </a:r>
                        </a:p>
                      </p:txBody>
                    </p:sp>
                    <p:sp>
                      <p:nvSpPr>
                        <p:cNvPr id="15" name="TextBox 14">
                          <a:extLst>
                            <a:ext uri="{FF2B5EF4-FFF2-40B4-BE49-F238E27FC236}">
                              <a16:creationId xmlns:a16="http://schemas.microsoft.com/office/drawing/2014/main" id="{A61FA2EF-FFFC-4B0F-9C9C-C90DB02571E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408951" y="2555237"/>
                          <a:ext cx="1767600" cy="34009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b="1" dirty="0"/>
                            <a:t>COVID-19 Cases</a:t>
                          </a:r>
                          <a:r>
                            <a:rPr lang="en-US" b="1" baseline="30000" dirty="0"/>
                            <a:t>*</a:t>
                          </a:r>
                        </a:p>
                      </p:txBody>
                    </p:sp>
                    <p:sp>
                      <p:nvSpPr>
                        <p:cNvPr id="16" name="TextBox 15">
                          <a:extLst>
                            <a:ext uri="{FF2B5EF4-FFF2-40B4-BE49-F238E27FC236}">
                              <a16:creationId xmlns:a16="http://schemas.microsoft.com/office/drawing/2014/main" id="{CA497DD3-0A9D-4135-B6EF-BF78FF93586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345158" y="2535551"/>
                          <a:ext cx="1676806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b="1" dirty="0"/>
                            <a:t>Unemployment</a:t>
                          </a:r>
                        </a:p>
                      </p:txBody>
                    </p:sp>
                  </p:grpSp>
                  <p:pic>
                    <p:nvPicPr>
                      <p:cNvPr id="20" name="Picture 19" descr="A picture containing drawing&#10;&#10;Description automatically generated">
                        <a:extLst>
                          <a:ext uri="{FF2B5EF4-FFF2-40B4-BE49-F238E27FC236}">
                            <a16:creationId xmlns:a16="http://schemas.microsoft.com/office/drawing/2014/main" id="{DDED48EE-4A33-4E67-BC0B-AD9BD9283A3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124199" y="5199730"/>
                        <a:ext cx="1261872" cy="435977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B31FA9E8-2D4F-4BE1-AF4C-B5B79CD47D1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3356" y="1216152"/>
                      <a:ext cx="171187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/>
                        <a:t>Average Income</a:t>
                      </a:r>
                    </a:p>
                  </p:txBody>
                </p:sp>
              </p:grp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5B9FD8D2-C57C-48F6-BC6E-454744453058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762924"/>
                    <a:ext cx="5943599" cy="46166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txBody>
                  <a:bodyPr wrap="square" lIns="118872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rgbClr val="3A024B"/>
                        </a:solidFill>
                        <a:cs typeface="Arial" panose="020B0604020202020204" pitchFamily="34" charset="0"/>
                      </a:rPr>
                      <a:t>  CONNECTICUT  </a:t>
                    </a:r>
                  </a:p>
                </p:txBody>
              </p:sp>
            </p:grpSp>
            <p:pic>
              <p:nvPicPr>
                <p:cNvPr id="25" name="Picture 24" descr="A picture containing food, drawing&#10;&#10;Description automatically generated">
                  <a:extLst>
                    <a:ext uri="{FF2B5EF4-FFF2-40B4-BE49-F238E27FC236}">
                      <a16:creationId xmlns:a16="http://schemas.microsoft.com/office/drawing/2014/main" id="{98FB4239-01E2-4C09-A066-7A67D967B2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10817" y="821978"/>
                  <a:ext cx="1075175" cy="407340"/>
                </a:xfrm>
                <a:prstGeom prst="rect">
                  <a:avLst/>
                </a:prstGeom>
              </p:spPr>
            </p:pic>
          </p:grp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A91790A-1934-4D91-8D5B-B4242EE6213D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04228" y="1590252"/>
                <a:ext cx="2539185" cy="160934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D5F5073-A534-4519-AA48-C0712A7D072E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38900" y="1593492"/>
                <a:ext cx="2542032" cy="1609344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06A2A6E-B780-43DA-8242-956B5A625FB8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38900" y="3539646"/>
                <a:ext cx="2544316" cy="1609344"/>
              </a:xfrm>
              <a:prstGeom prst="rect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2F49165-BC49-1B44-9A16-1C3089E1A8C2}"/>
                </a:ext>
              </a:extLst>
            </p:cNvPr>
            <p:cNvSpPr txBox="1"/>
            <p:nvPr/>
          </p:nvSpPr>
          <p:spPr>
            <a:xfrm>
              <a:off x="4301747" y="5107310"/>
              <a:ext cx="4819897" cy="4348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82880"/>
              <a:r>
                <a:rPr lang="en-US" sz="1000" i="1" dirty="0"/>
                <a:t>These values highlight the disparities between BIPOC (Black populations, Indigenous populations, and populations of color) and white populations. Today in Connecticut, Black persons have a COVID-19 positive rate 2.5 times that of white persons.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4B7D1D5-915E-8D40-ABB5-1EEDB00DB3B9}"/>
                </a:ext>
              </a:extLst>
            </p:cNvPr>
            <p:cNvSpPr txBox="1"/>
            <p:nvPr/>
          </p:nvSpPr>
          <p:spPr>
            <a:xfrm>
              <a:off x="4377779" y="5207195"/>
              <a:ext cx="25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aseline="30000" dirty="0"/>
                <a:t>§</a:t>
              </a:r>
              <a:endParaRPr lang="en-US" sz="1600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1FCBB27-6DF3-40BC-8F41-45B39E26A488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401381" y="3539646"/>
            <a:ext cx="2542032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9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1C0CED0-7147-4C44-B728-6FDB6B276404}"/>
              </a:ext>
            </a:extLst>
          </p:cNvPr>
          <p:cNvGrpSpPr/>
          <p:nvPr/>
        </p:nvGrpSpPr>
        <p:grpSpPr>
          <a:xfrm>
            <a:off x="3124200" y="762924"/>
            <a:ext cx="6214079" cy="4874237"/>
            <a:chOff x="3124200" y="762924"/>
            <a:chExt cx="6214079" cy="487423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B53FFA3-78B0-419A-95B1-5E418A2E4EB4}"/>
                </a:ext>
              </a:extLst>
            </p:cNvPr>
            <p:cNvGrpSpPr/>
            <p:nvPr/>
          </p:nvGrpSpPr>
          <p:grpSpPr>
            <a:xfrm>
              <a:off x="3124200" y="762924"/>
              <a:ext cx="5943601" cy="4874237"/>
              <a:chOff x="3124200" y="762924"/>
              <a:chExt cx="5943601" cy="487423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CC9189C-57F1-47B8-AEE9-CA045AE00F1A}"/>
                  </a:ext>
                </a:extLst>
              </p:cNvPr>
              <p:cNvGrpSpPr/>
              <p:nvPr/>
            </p:nvGrpSpPr>
            <p:grpSpPr>
              <a:xfrm>
                <a:off x="3124200" y="762924"/>
                <a:ext cx="5943601" cy="4874237"/>
                <a:chOff x="3124200" y="762924"/>
                <a:chExt cx="5943601" cy="4874237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D0D63AA1-BC50-47E7-AEEC-AA0C9FDCB81D}"/>
                    </a:ext>
                  </a:extLst>
                </p:cNvPr>
                <p:cNvGrpSpPr/>
                <p:nvPr/>
              </p:nvGrpSpPr>
              <p:grpSpPr>
                <a:xfrm>
                  <a:off x="3124200" y="762924"/>
                  <a:ext cx="5943601" cy="4874237"/>
                  <a:chOff x="3124200" y="762924"/>
                  <a:chExt cx="5943601" cy="4874237"/>
                </a:xfrm>
              </p:grpSpPr>
              <p:grpSp>
                <p:nvGrpSpPr>
                  <p:cNvPr id="6" name="Group 5">
                    <a:extLst>
                      <a:ext uri="{FF2B5EF4-FFF2-40B4-BE49-F238E27FC236}">
                        <a16:creationId xmlns:a16="http://schemas.microsoft.com/office/drawing/2014/main" id="{2BDC125E-5040-4CA5-8B7D-50EF40FDC944}"/>
                      </a:ext>
                    </a:extLst>
                  </p:cNvPr>
                  <p:cNvGrpSpPr/>
                  <p:nvPr/>
                </p:nvGrpSpPr>
                <p:grpSpPr>
                  <a:xfrm>
                    <a:off x="3124200" y="962979"/>
                    <a:ext cx="5943601" cy="4674182"/>
                    <a:chOff x="3124199" y="964938"/>
                    <a:chExt cx="5943601" cy="4674182"/>
                  </a:xfrm>
                </p:grpSpPr>
                <p:grpSp>
                  <p:nvGrpSpPr>
                    <p:cNvPr id="2" name="Group 1">
                      <a:extLst>
                        <a:ext uri="{FF2B5EF4-FFF2-40B4-BE49-F238E27FC236}">
                          <a16:creationId xmlns:a16="http://schemas.microsoft.com/office/drawing/2014/main" id="{82E3DD46-8A3B-44DB-9C45-31EF0225F3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4200" y="964938"/>
                      <a:ext cx="5943600" cy="4674182"/>
                      <a:chOff x="1778466" y="503339"/>
                      <a:chExt cx="5943600" cy="4304198"/>
                    </a:xfrm>
                  </p:grpSpPr>
                  <p:sp>
                    <p:nvSpPr>
                      <p:cNvPr id="11" name="Rectangle 10">
                        <a:extLst>
                          <a:ext uri="{FF2B5EF4-FFF2-40B4-BE49-F238E27FC236}">
                            <a16:creationId xmlns:a16="http://schemas.microsoft.com/office/drawing/2014/main" id="{D884D4A2-7733-4E86-8EC6-DF383F7B81F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778466" y="503339"/>
                        <a:ext cx="5943600" cy="430419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38DEBD97-DA8F-4344-ADDA-5209828BD27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613617" y="736472"/>
                        <a:ext cx="1434432" cy="3400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b="1" dirty="0"/>
                          <a:t>Incarceration</a:t>
                        </a:r>
                      </a:p>
                    </p:txBody>
                  </p:sp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A61FA2EF-FFFC-4B0F-9C9C-C90DB02571E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08951" y="2555237"/>
                        <a:ext cx="1767600" cy="3400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b="1" dirty="0"/>
                          <a:t>COVID-19 Cases</a:t>
                        </a:r>
                        <a:r>
                          <a:rPr lang="en-US" b="1" baseline="30000" dirty="0"/>
                          <a:t>*</a:t>
                        </a:r>
                      </a:p>
                    </p:txBody>
                  </p:sp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CA497DD3-0A9D-4135-B6EF-BF78FF93586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345158" y="2535551"/>
                        <a:ext cx="167680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b="1" dirty="0"/>
                          <a:t>Unemployment</a:t>
                        </a:r>
                      </a:p>
                    </p:txBody>
                  </p:sp>
                </p:grpSp>
                <p:pic>
                  <p:nvPicPr>
                    <p:cNvPr id="20" name="Picture 19" descr="A picture containing drawing&#10;&#10;Description automatically generated">
                      <a:extLst>
                        <a:ext uri="{FF2B5EF4-FFF2-40B4-BE49-F238E27FC236}">
                          <a16:creationId xmlns:a16="http://schemas.microsoft.com/office/drawing/2014/main" id="{DDED48EE-4A33-4E67-BC0B-AD9BD9283A3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24199" y="5199730"/>
                      <a:ext cx="1261872" cy="435977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1207A96-654A-4789-80B0-793FED3D69A5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762924"/>
                    <a:ext cx="5943599" cy="46166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txBody>
                  <a:bodyPr wrap="square" lIns="118872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rgbClr val="3A024B"/>
                        </a:solidFill>
                        <a:cs typeface="Arial" panose="020B0604020202020204" pitchFamily="34" charset="0"/>
                      </a:rPr>
                      <a:t>  NEW HAMPSHIRE  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F9DFA0E0-7114-4AF2-874B-D5979248EDBB}"/>
                      </a:ext>
                    </a:extLst>
                  </p:cNvPr>
                  <p:cNvSpPr txBox="1"/>
                  <p:nvPr/>
                </p:nvSpPr>
                <p:spPr>
                  <a:xfrm>
                    <a:off x="6673356" y="1216152"/>
                    <a:ext cx="17118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/>
                      <a:t>Average Income</a:t>
                    </a:r>
                  </a:p>
                </p:txBody>
              </p:sp>
            </p:grpSp>
            <p:pic>
              <p:nvPicPr>
                <p:cNvPr id="25" name="Picture 24" descr="A picture containing food, drawing&#10;&#10;Description automatically generated">
                  <a:extLst>
                    <a:ext uri="{FF2B5EF4-FFF2-40B4-BE49-F238E27FC236}">
                      <a16:creationId xmlns:a16="http://schemas.microsoft.com/office/drawing/2014/main" id="{531F4F7C-57BD-41A5-B639-97F116071F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10817" y="821978"/>
                  <a:ext cx="1075175" cy="407340"/>
                </a:xfrm>
                <a:prstGeom prst="rect">
                  <a:avLst/>
                </a:prstGeom>
              </p:spPr>
            </p:pic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1B6ADD9-7F1C-46A6-8A63-B3C3F815E0AA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394679" y="1589166"/>
                <a:ext cx="2542032" cy="160934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017C318-3487-48C0-A855-DC2FB2E65B71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34945" y="1591845"/>
                <a:ext cx="2542032" cy="160666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8018AA5-DE50-4AF6-A539-6FF33D44CC3E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35398" y="3547909"/>
                <a:ext cx="2542032" cy="1609344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975CC1C-0406-6447-B8C4-A07DF910139F}"/>
                </a:ext>
              </a:extLst>
            </p:cNvPr>
            <p:cNvSpPr txBox="1"/>
            <p:nvPr/>
          </p:nvSpPr>
          <p:spPr>
            <a:xfrm>
              <a:off x="4301747" y="5107310"/>
              <a:ext cx="5036532" cy="4348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82880"/>
              <a:r>
                <a:rPr lang="en-US" sz="1000" i="1" dirty="0"/>
                <a:t>These values highlight the disparities between BIPOC (Black populations, Indigenous populations, and populations of color) and white populations. Today in New Hampshire, Black persons have a COVID-19 positive rate 5.0 times that of white persons.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F201AD-766D-E440-B50D-729199F4AFE3}"/>
                </a:ext>
              </a:extLst>
            </p:cNvPr>
            <p:cNvSpPr txBox="1"/>
            <p:nvPr/>
          </p:nvSpPr>
          <p:spPr>
            <a:xfrm>
              <a:off x="4377779" y="5207195"/>
              <a:ext cx="25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aseline="30000" dirty="0"/>
                <a:t>§</a:t>
              </a:r>
              <a:endParaRPr lang="en-US" sz="1600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0F845-4CA8-4372-8EFA-EE1A2E664155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402995" y="3547909"/>
            <a:ext cx="2542032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5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084040-1FD2-461B-B5AF-12DE7D26FDD0}"/>
              </a:ext>
            </a:extLst>
          </p:cNvPr>
          <p:cNvGrpSpPr/>
          <p:nvPr/>
        </p:nvGrpSpPr>
        <p:grpSpPr>
          <a:xfrm>
            <a:off x="3124200" y="762924"/>
            <a:ext cx="5997444" cy="4874237"/>
            <a:chOff x="3124200" y="762924"/>
            <a:chExt cx="5997444" cy="487423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75E59D-C606-4E6A-95AA-AB6E60D6F007}"/>
                </a:ext>
              </a:extLst>
            </p:cNvPr>
            <p:cNvGrpSpPr/>
            <p:nvPr/>
          </p:nvGrpSpPr>
          <p:grpSpPr>
            <a:xfrm>
              <a:off x="3124200" y="762924"/>
              <a:ext cx="5943601" cy="4874237"/>
              <a:chOff x="3124200" y="762924"/>
              <a:chExt cx="5943601" cy="487423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66D455B-81D2-4360-849D-FCB82581855C}"/>
                  </a:ext>
                </a:extLst>
              </p:cNvPr>
              <p:cNvGrpSpPr/>
              <p:nvPr/>
            </p:nvGrpSpPr>
            <p:grpSpPr>
              <a:xfrm>
                <a:off x="3124200" y="762924"/>
                <a:ext cx="5943601" cy="4874237"/>
                <a:chOff x="3124200" y="762924"/>
                <a:chExt cx="5943601" cy="4874237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2BDC125E-5040-4CA5-8B7D-50EF40FDC944}"/>
                    </a:ext>
                  </a:extLst>
                </p:cNvPr>
                <p:cNvGrpSpPr/>
                <p:nvPr/>
              </p:nvGrpSpPr>
              <p:grpSpPr>
                <a:xfrm>
                  <a:off x="3124200" y="962979"/>
                  <a:ext cx="5943601" cy="4674182"/>
                  <a:chOff x="3124199" y="964938"/>
                  <a:chExt cx="5943601" cy="4674182"/>
                </a:xfrm>
              </p:grpSpPr>
              <p:grpSp>
                <p:nvGrpSpPr>
                  <p:cNvPr id="2" name="Group 1">
                    <a:extLst>
                      <a:ext uri="{FF2B5EF4-FFF2-40B4-BE49-F238E27FC236}">
                        <a16:creationId xmlns:a16="http://schemas.microsoft.com/office/drawing/2014/main" id="{82E3DD46-8A3B-44DB-9C45-31EF0225F376}"/>
                      </a:ext>
                    </a:extLst>
                  </p:cNvPr>
                  <p:cNvGrpSpPr/>
                  <p:nvPr/>
                </p:nvGrpSpPr>
                <p:grpSpPr>
                  <a:xfrm>
                    <a:off x="3124200" y="964938"/>
                    <a:ext cx="5943600" cy="4674182"/>
                    <a:chOff x="1778466" y="503339"/>
                    <a:chExt cx="5943600" cy="4304198"/>
                  </a:xfrm>
                </p:grpSpPr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D884D4A2-7733-4E86-8EC6-DF383F7B81F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778466" y="503339"/>
                      <a:ext cx="5943600" cy="4304198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38DEBD97-DA8F-4344-ADDA-5209828BD2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13617" y="736472"/>
                      <a:ext cx="1434432" cy="34009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/>
                        <a:t>Incarceration</a:t>
                      </a: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A61FA2EF-FFFC-4B0F-9C9C-C90DB02571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08951" y="2555237"/>
                      <a:ext cx="1767600" cy="34009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/>
                        <a:t>COVID-19 Cases</a:t>
                      </a:r>
                      <a:r>
                        <a:rPr lang="en-US" b="1" baseline="30000" dirty="0"/>
                        <a:t>*</a:t>
                      </a: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CA497DD3-0A9D-4135-B6EF-BF78FF93586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45158" y="2535551"/>
                      <a:ext cx="167680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/>
                        <a:t>Unemployment</a:t>
                      </a:r>
                    </a:p>
                  </p:txBody>
                </p:sp>
              </p:grpSp>
              <p:pic>
                <p:nvPicPr>
                  <p:cNvPr id="20" name="Picture 19" descr="A picture containing drawing&#10;&#10;Description automatically generated">
                    <a:extLst>
                      <a:ext uri="{FF2B5EF4-FFF2-40B4-BE49-F238E27FC236}">
                        <a16:creationId xmlns:a16="http://schemas.microsoft.com/office/drawing/2014/main" id="{DDED48EE-4A33-4E67-BC0B-AD9BD9283A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24199" y="5199730"/>
                    <a:ext cx="1261872" cy="43597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BE4F4C2-B7CF-41C8-95CE-082B214194B4}"/>
                    </a:ext>
                  </a:extLst>
                </p:cNvPr>
                <p:cNvSpPr txBox="1"/>
                <p:nvPr/>
              </p:nvSpPr>
              <p:spPr>
                <a:xfrm>
                  <a:off x="3124200" y="762924"/>
                  <a:ext cx="5943599" cy="46166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txBody>
                <a:bodyPr wrap="square" lIns="118872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3A024B"/>
                      </a:solidFill>
                      <a:cs typeface="Arial" panose="020B0604020202020204" pitchFamily="34" charset="0"/>
                    </a:rPr>
                    <a:t>  MAINE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088FEAC-AA0B-455B-9563-755FC0D1D279}"/>
                    </a:ext>
                  </a:extLst>
                </p:cNvPr>
                <p:cNvSpPr txBox="1"/>
                <p:nvPr/>
              </p:nvSpPr>
              <p:spPr>
                <a:xfrm>
                  <a:off x="6673356" y="1216152"/>
                  <a:ext cx="17118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Average Income</a:t>
                  </a:r>
                </a:p>
              </p:txBody>
            </p:sp>
          </p:grpSp>
          <p:pic>
            <p:nvPicPr>
              <p:cNvPr id="25" name="Picture 24" descr="A picture containing food, drawing&#10;&#10;Description automatically generated">
                <a:extLst>
                  <a:ext uri="{FF2B5EF4-FFF2-40B4-BE49-F238E27FC236}">
                    <a16:creationId xmlns:a16="http://schemas.microsoft.com/office/drawing/2014/main" id="{84023515-ED01-4B89-93E8-4E1DDC6AF0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0817" y="821978"/>
                <a:ext cx="1075175" cy="4073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6326779-B154-2247-8732-0561E079AD03}"/>
                </a:ext>
              </a:extLst>
            </p:cNvPr>
            <p:cNvSpPr txBox="1"/>
            <p:nvPr/>
          </p:nvSpPr>
          <p:spPr>
            <a:xfrm>
              <a:off x="4301747" y="5107310"/>
              <a:ext cx="4819897" cy="4348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82880"/>
              <a:r>
                <a:rPr lang="en-US" sz="1000" i="1" dirty="0"/>
                <a:t>These values highlight the disparities between BIPOC (Black populations, Indigenous populations, and populations of color) and white populations. Today in Maine, Black persons have a COVID-19 positive rate 24.1 times that of white persons.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D16B94B-9056-C94C-8880-063DAA78FB0C}"/>
                </a:ext>
              </a:extLst>
            </p:cNvPr>
            <p:cNvSpPr txBox="1"/>
            <p:nvPr/>
          </p:nvSpPr>
          <p:spPr>
            <a:xfrm>
              <a:off x="4377779" y="5207195"/>
              <a:ext cx="25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aseline="30000" dirty="0"/>
                <a:t>§</a:t>
              </a:r>
              <a:endParaRPr lang="en-US" sz="16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B5DDAB-DE33-472C-80DF-DA8BE76C7ADB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34945" y="1581500"/>
              <a:ext cx="2539186" cy="16093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D53198B-C1B6-4D2C-A97C-218A03C5D78F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07443" y="1581500"/>
              <a:ext cx="2544260" cy="160934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83E5DF-027A-4F16-AD8E-A061DFBE3C64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39990" y="3538485"/>
              <a:ext cx="2539186" cy="1609344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4D0CAE1-0536-4AC6-91DB-EA1D6D2381F1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409333" y="3538485"/>
            <a:ext cx="2542032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0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9844FA7-523C-4435-BC8B-082731F8BF7F}"/>
              </a:ext>
            </a:extLst>
          </p:cNvPr>
          <p:cNvGrpSpPr/>
          <p:nvPr/>
        </p:nvGrpSpPr>
        <p:grpSpPr>
          <a:xfrm>
            <a:off x="3124200" y="762924"/>
            <a:ext cx="5997444" cy="4876196"/>
            <a:chOff x="3124200" y="762924"/>
            <a:chExt cx="5997444" cy="48761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4A8B5A0-360B-4E9E-9AA7-B5001AAD0D7B}"/>
                </a:ext>
              </a:extLst>
            </p:cNvPr>
            <p:cNvGrpSpPr/>
            <p:nvPr/>
          </p:nvGrpSpPr>
          <p:grpSpPr>
            <a:xfrm>
              <a:off x="3124200" y="762924"/>
              <a:ext cx="5997444" cy="4876196"/>
              <a:chOff x="3124200" y="762924"/>
              <a:chExt cx="5997444" cy="487619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72B4B098-2F06-41D7-BB02-EC783F45F6B2}"/>
                  </a:ext>
                </a:extLst>
              </p:cNvPr>
              <p:cNvGrpSpPr/>
              <p:nvPr/>
            </p:nvGrpSpPr>
            <p:grpSpPr>
              <a:xfrm>
                <a:off x="3124200" y="762924"/>
                <a:ext cx="5943600" cy="4876196"/>
                <a:chOff x="3124200" y="762924"/>
                <a:chExt cx="5943600" cy="4876196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14904C4-0F3C-4E40-9826-0E8369539F5D}"/>
                    </a:ext>
                  </a:extLst>
                </p:cNvPr>
                <p:cNvGrpSpPr/>
                <p:nvPr/>
              </p:nvGrpSpPr>
              <p:grpSpPr>
                <a:xfrm>
                  <a:off x="3124200" y="762924"/>
                  <a:ext cx="5943600" cy="4876196"/>
                  <a:chOff x="3124200" y="762924"/>
                  <a:chExt cx="5943600" cy="4876196"/>
                </a:xfrm>
              </p:grpSpPr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0CA5A9CD-7515-4A6D-B52F-5B1DB515F3E8}"/>
                      </a:ext>
                    </a:extLst>
                  </p:cNvPr>
                  <p:cNvGrpSpPr/>
                  <p:nvPr/>
                </p:nvGrpSpPr>
                <p:grpSpPr>
                  <a:xfrm>
                    <a:off x="3124200" y="762924"/>
                    <a:ext cx="5943600" cy="4876196"/>
                    <a:chOff x="3124200" y="762924"/>
                    <a:chExt cx="5943600" cy="4876196"/>
                  </a:xfrm>
                </p:grpSpPr>
                <p:grpSp>
                  <p:nvGrpSpPr>
                    <p:cNvPr id="7" name="Group 6">
                      <a:extLst>
                        <a:ext uri="{FF2B5EF4-FFF2-40B4-BE49-F238E27FC236}">
                          <a16:creationId xmlns:a16="http://schemas.microsoft.com/office/drawing/2014/main" id="{F068C3F2-4566-4DE5-8E1A-EB392C7895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4200" y="762924"/>
                      <a:ext cx="5943600" cy="4876196"/>
                      <a:chOff x="3124200" y="762924"/>
                      <a:chExt cx="5943600" cy="4876196"/>
                    </a:xfrm>
                  </p:grpSpPr>
                  <p:grpSp>
                    <p:nvGrpSpPr>
                      <p:cNvPr id="9" name="Group 8"/>
                      <p:cNvGrpSpPr/>
                      <p:nvPr/>
                    </p:nvGrpSpPr>
                    <p:grpSpPr>
                      <a:xfrm>
                        <a:off x="3124200" y="964938"/>
                        <a:ext cx="5943600" cy="4674182"/>
                        <a:chOff x="3124200" y="964938"/>
                        <a:chExt cx="5943600" cy="4674182"/>
                      </a:xfrm>
                    </p:grpSpPr>
                    <p:grpSp>
                      <p:nvGrpSpPr>
                        <p:cNvPr id="2" name="Group 1">
                          <a:extLst>
                            <a:ext uri="{FF2B5EF4-FFF2-40B4-BE49-F238E27FC236}">
                              <a16:creationId xmlns:a16="http://schemas.microsoft.com/office/drawing/2014/main" id="{82E3DD46-8A3B-44DB-9C45-31EF0225F37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124200" y="964938"/>
                          <a:ext cx="5943600" cy="4674182"/>
                          <a:chOff x="1778466" y="503339"/>
                          <a:chExt cx="5943600" cy="4304198"/>
                        </a:xfrm>
                      </p:grpSpPr>
                      <p:sp>
                        <p:nvSpPr>
                          <p:cNvPr id="11" name="Rectangle 10">
                            <a:extLst>
                              <a:ext uri="{FF2B5EF4-FFF2-40B4-BE49-F238E27FC236}">
                                <a16:creationId xmlns:a16="http://schemas.microsoft.com/office/drawing/2014/main" id="{D884D4A2-7733-4E86-8EC6-DF383F7B81F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1778466" y="503339"/>
                            <a:ext cx="5943600" cy="4304198"/>
                          </a:xfrm>
                          <a:prstGeom prst="rect">
                            <a:avLst/>
                          </a:prstGeom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3" name="TextBox 12">
                            <a:extLst>
                              <a:ext uri="{FF2B5EF4-FFF2-40B4-BE49-F238E27FC236}">
                                <a16:creationId xmlns:a16="http://schemas.microsoft.com/office/drawing/2014/main" id="{38DEBD97-DA8F-4344-ADDA-5209828BD27E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612156" y="732311"/>
                            <a:ext cx="1434432" cy="340098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b="1" dirty="0"/>
                              <a:t>Incarceration</a:t>
                            </a:r>
                          </a:p>
                        </p:txBody>
                      </p:sp>
                    </p:grpSp>
                    <p:pic>
                      <p:nvPicPr>
                        <p:cNvPr id="22" name="Picture 21" descr="A picture containing drawing&#10;&#10;Description automatically generated">
                          <a:extLst>
                            <a:ext uri="{FF2B5EF4-FFF2-40B4-BE49-F238E27FC236}">
                              <a16:creationId xmlns:a16="http://schemas.microsoft.com/office/drawing/2014/main" id="{20C2CC68-52D4-46ED-B6A6-C8BB8D7A799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124200" y="5197771"/>
                          <a:ext cx="1261872" cy="435977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4946A0E7-BF8E-47A2-8FFE-0216EA18E71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124200" y="762924"/>
                        <a:ext cx="5943599" cy="46166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  <p:txBody>
                      <a:bodyPr wrap="square" lIns="118872" rtlCol="0">
                        <a:spAutoFit/>
                      </a:bodyPr>
                      <a:lstStyle/>
                      <a:p>
                        <a:r>
                          <a:rPr lang="en-US" sz="2400" b="1" dirty="0">
                            <a:solidFill>
                              <a:srgbClr val="3A024B"/>
                            </a:solidFill>
                            <a:cs typeface="Arial" panose="020B0604020202020204" pitchFamily="34" charset="0"/>
                          </a:rPr>
                          <a:t>  RHODE ISLAND</a:t>
                        </a:r>
                      </a:p>
                    </p:txBody>
                  </p:sp>
                  <p:sp>
                    <p:nvSpPr>
                      <p:cNvPr id="27" name="TextBox 26">
                        <a:extLst>
                          <a:ext uri="{FF2B5EF4-FFF2-40B4-BE49-F238E27FC236}">
                            <a16:creationId xmlns:a16="http://schemas.microsoft.com/office/drawing/2014/main" id="{51A815A4-0EAC-4DB0-9B97-1CFC9660ED8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73356" y="1216152"/>
                        <a:ext cx="1711879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b="1" dirty="0"/>
                          <a:t>Average Income</a:t>
                        </a:r>
                      </a:p>
                    </p:txBody>
                  </p:sp>
                </p:grpSp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85235D95-A51D-47F1-BE70-36B5D6109ED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54686" y="3191256"/>
                      <a:ext cx="17676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/>
                        <a:t>COVID-19 Cases</a:t>
                      </a:r>
                      <a:r>
                        <a:rPr lang="en-US" b="1" baseline="30000" dirty="0"/>
                        <a:t>*</a:t>
                      </a:r>
                    </a:p>
                  </p:txBody>
                </p:sp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319C2016-9944-42C9-B73D-AB2BC20C72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90893" y="3169878"/>
                      <a:ext cx="1676806" cy="40107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/>
                        <a:t>Unemployment</a:t>
                      </a:r>
                    </a:p>
                  </p:txBody>
                </p:sp>
              </p:grpSp>
              <p:pic>
                <p:nvPicPr>
                  <p:cNvPr id="21" name="Picture 20" descr="A picture containing food, drawing&#10;&#10;Description automatically generated">
                    <a:extLst>
                      <a:ext uri="{FF2B5EF4-FFF2-40B4-BE49-F238E27FC236}">
                        <a16:creationId xmlns:a16="http://schemas.microsoft.com/office/drawing/2014/main" id="{D1F1F164-C017-4BA0-A6A7-251F20752B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10817" y="821978"/>
                    <a:ext cx="1075175" cy="40734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74E05A96-84B4-4B60-A4E4-D12093CF1FE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407330" y="1582418"/>
                  <a:ext cx="2542032" cy="1609344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C29A6CFC-EEB2-4B19-98DF-83FFCAE23CF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242640" y="1582418"/>
                  <a:ext cx="2542032" cy="1609344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D882E0E6-0FF2-49CD-B0B9-CCC159C86493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242640" y="3549591"/>
                  <a:ext cx="2542032" cy="1609344"/>
                </a:xfrm>
                <a:prstGeom prst="rect">
                  <a:avLst/>
                </a:prstGeom>
              </p:spPr>
            </p:pic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18F210-4B8F-B44F-BBE8-6283FCBCC867}"/>
                  </a:ext>
                </a:extLst>
              </p:cNvPr>
              <p:cNvSpPr txBox="1"/>
              <p:nvPr/>
            </p:nvSpPr>
            <p:spPr>
              <a:xfrm>
                <a:off x="4301747" y="5107310"/>
                <a:ext cx="4819897" cy="4348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182880"/>
                <a:r>
                  <a:rPr lang="en-US" sz="1000" i="1" dirty="0"/>
                  <a:t>These values highlight the disparities between BIPOC (Black populations, Indigenous populations, and populations of color) and white populations. Today in Rhode Island, Black persons have a COVID-19 positive rate 4.1 times that of white persons. 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2E51E07-7A33-644C-B6B1-822F2912C8D6}"/>
                </a:ext>
              </a:extLst>
            </p:cNvPr>
            <p:cNvSpPr txBox="1"/>
            <p:nvPr/>
          </p:nvSpPr>
          <p:spPr>
            <a:xfrm>
              <a:off x="4377779" y="5207195"/>
              <a:ext cx="25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aseline="30000" dirty="0"/>
                <a:t>§</a:t>
              </a:r>
              <a:endParaRPr lang="en-US" sz="16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2C6ACE0-245C-4817-BC7B-8388BEB0A232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404090" y="3547909"/>
            <a:ext cx="2542032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1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CE5895E-861B-ED4F-BF40-9103C07706CE}"/>
              </a:ext>
            </a:extLst>
          </p:cNvPr>
          <p:cNvSpPr txBox="1"/>
          <p:nvPr/>
        </p:nvSpPr>
        <p:spPr>
          <a:xfrm>
            <a:off x="4377779" y="5207195"/>
            <a:ext cx="251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§</a:t>
            </a:r>
            <a:endParaRPr lang="en-US" sz="16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AED1F2-ED36-4C30-807A-19716FB07278}"/>
              </a:ext>
            </a:extLst>
          </p:cNvPr>
          <p:cNvGrpSpPr/>
          <p:nvPr/>
        </p:nvGrpSpPr>
        <p:grpSpPr>
          <a:xfrm>
            <a:off x="3124200" y="762924"/>
            <a:ext cx="5997444" cy="4876196"/>
            <a:chOff x="3124200" y="762924"/>
            <a:chExt cx="5997444" cy="487619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91DEFB8-DF8C-4DFB-8C2D-C29BEE3D8B78}"/>
                </a:ext>
              </a:extLst>
            </p:cNvPr>
            <p:cNvGrpSpPr/>
            <p:nvPr/>
          </p:nvGrpSpPr>
          <p:grpSpPr>
            <a:xfrm>
              <a:off x="3124200" y="762924"/>
              <a:ext cx="5997444" cy="4876196"/>
              <a:chOff x="3124200" y="762924"/>
              <a:chExt cx="5997444" cy="48761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A080A08-9D24-4515-9F39-7F15C2737172}"/>
                  </a:ext>
                </a:extLst>
              </p:cNvPr>
              <p:cNvGrpSpPr/>
              <p:nvPr/>
            </p:nvGrpSpPr>
            <p:grpSpPr>
              <a:xfrm>
                <a:off x="3124200" y="762924"/>
                <a:ext cx="5943600" cy="4876196"/>
                <a:chOff x="3124200" y="762924"/>
                <a:chExt cx="5943600" cy="4876196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05EFC394-0DCF-4539-85DE-E5F07557627D}"/>
                    </a:ext>
                  </a:extLst>
                </p:cNvPr>
                <p:cNvGrpSpPr/>
                <p:nvPr/>
              </p:nvGrpSpPr>
              <p:grpSpPr>
                <a:xfrm>
                  <a:off x="3124200" y="762924"/>
                  <a:ext cx="5943600" cy="4876196"/>
                  <a:chOff x="3124200" y="762924"/>
                  <a:chExt cx="5943600" cy="4876196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3124200" y="964938"/>
                    <a:ext cx="5943600" cy="4674182"/>
                    <a:chOff x="3124200" y="964938"/>
                    <a:chExt cx="5943600" cy="4674182"/>
                  </a:xfrm>
                </p:grpSpPr>
                <p:grpSp>
                  <p:nvGrpSpPr>
                    <p:cNvPr id="2" name="Group 1">
                      <a:extLst>
                        <a:ext uri="{FF2B5EF4-FFF2-40B4-BE49-F238E27FC236}">
                          <a16:creationId xmlns:a16="http://schemas.microsoft.com/office/drawing/2014/main" id="{82E3DD46-8A3B-44DB-9C45-31EF0225F3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4200" y="964938"/>
                      <a:ext cx="5943600" cy="4674182"/>
                      <a:chOff x="1778466" y="503339"/>
                      <a:chExt cx="5943600" cy="4304198"/>
                    </a:xfrm>
                  </p:grpSpPr>
                  <p:sp>
                    <p:nvSpPr>
                      <p:cNvPr id="11" name="Rectangle 10">
                        <a:extLst>
                          <a:ext uri="{FF2B5EF4-FFF2-40B4-BE49-F238E27FC236}">
                            <a16:creationId xmlns:a16="http://schemas.microsoft.com/office/drawing/2014/main" id="{D884D4A2-7733-4E86-8EC6-DF383F7B81F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778466" y="503339"/>
                        <a:ext cx="5943600" cy="430419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38DEBD97-DA8F-4344-ADDA-5209828BD27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612156" y="732311"/>
                        <a:ext cx="1434432" cy="3400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b="1" dirty="0"/>
                          <a:t>Incarceration</a:t>
                        </a:r>
                      </a:p>
                    </p:txBody>
                  </p:sp>
                </p:grpSp>
                <p:pic>
                  <p:nvPicPr>
                    <p:cNvPr id="22" name="Picture 21" descr="A picture containing drawing&#10;&#10;Description automatically generated">
                      <a:extLst>
                        <a:ext uri="{FF2B5EF4-FFF2-40B4-BE49-F238E27FC236}">
                          <a16:creationId xmlns:a16="http://schemas.microsoft.com/office/drawing/2014/main" id="{20C2CC68-52D4-46ED-B6A6-C8BB8D7A799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24200" y="5197771"/>
                      <a:ext cx="1261872" cy="435977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909C06E-4BD0-479F-A668-6854A6041451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200" y="762924"/>
                    <a:ext cx="5943599" cy="46166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txBody>
                  <a:bodyPr wrap="square" lIns="118872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rgbClr val="3A024B"/>
                        </a:solidFill>
                        <a:cs typeface="Arial" panose="020B0604020202020204" pitchFamily="34" charset="0"/>
                      </a:rPr>
                      <a:t>  VERMONT</a:t>
                    </a:r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413D15B8-23E1-4AFD-81F4-C53EB0D83B31}"/>
                      </a:ext>
                    </a:extLst>
                  </p:cNvPr>
                  <p:cNvSpPr txBox="1"/>
                  <p:nvPr/>
                </p:nvSpPr>
                <p:spPr>
                  <a:xfrm>
                    <a:off x="3754686" y="3191256"/>
                    <a:ext cx="176760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/>
                      <a:t>COVID-19 Cases</a:t>
                    </a:r>
                    <a:r>
                      <a:rPr lang="en-US" b="1" baseline="30000" dirty="0"/>
                      <a:t>*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083895B4-9CA7-4090-AF49-9F62FC10CBB7}"/>
                      </a:ext>
                    </a:extLst>
                  </p:cNvPr>
                  <p:cNvSpPr txBox="1"/>
                  <p:nvPr/>
                </p:nvSpPr>
                <p:spPr>
                  <a:xfrm>
                    <a:off x="6690893" y="3169878"/>
                    <a:ext cx="1676806" cy="4010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/>
                      <a:t>Unemployment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2BD76956-D26F-4E3F-9A12-611D762DCA06}"/>
                      </a:ext>
                    </a:extLst>
                  </p:cNvPr>
                  <p:cNvSpPr txBox="1"/>
                  <p:nvPr/>
                </p:nvSpPr>
                <p:spPr>
                  <a:xfrm>
                    <a:off x="6673356" y="1216152"/>
                    <a:ext cx="17118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/>
                      <a:t>Average Income</a:t>
                    </a:r>
                  </a:p>
                </p:txBody>
              </p:sp>
            </p:grpSp>
            <p:pic>
              <p:nvPicPr>
                <p:cNvPr id="25" name="Picture 24" descr="A picture containing food, drawing&#10;&#10;Description automatically generated">
                  <a:extLst>
                    <a:ext uri="{FF2B5EF4-FFF2-40B4-BE49-F238E27FC236}">
                      <a16:creationId xmlns:a16="http://schemas.microsoft.com/office/drawing/2014/main" id="{19318232-B5BC-4B60-B7D1-9BD89FA5B2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10817" y="821978"/>
                  <a:ext cx="1075175" cy="407340"/>
                </a:xfrm>
                <a:prstGeom prst="rect">
                  <a:avLst/>
                </a:prstGeom>
              </p:spPr>
            </p:pic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417570C-144E-F949-A637-0EAE793662A5}"/>
                  </a:ext>
                </a:extLst>
              </p:cNvPr>
              <p:cNvSpPr txBox="1"/>
              <p:nvPr/>
            </p:nvSpPr>
            <p:spPr>
              <a:xfrm>
                <a:off x="4301747" y="5107310"/>
                <a:ext cx="4819897" cy="4348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182880"/>
                <a:r>
                  <a:rPr lang="en-US" sz="1000" i="1" dirty="0"/>
                  <a:t>These values highlight the disparities between BIPOC (Black populations, Indigenous populations, and populations of color) and white populations. Today in Vermont, Black persons have a COVID-19 positive rate 11.1 times that of white persons. </a:t>
                </a: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75C5E5F-0BF1-4B38-9C3F-F46EA075AAF7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04090" y="1584235"/>
                <a:ext cx="2542032" cy="1609344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48F4FA3-0DFC-4843-8BD4-1AF07AAE2ABF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39400" y="1582418"/>
                <a:ext cx="2542032" cy="1609344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D463005-C2D5-4FEC-9267-43EA5F9487B7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42640" y="3549591"/>
                <a:ext cx="2542032" cy="1609344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CC1FB0-D7EF-4004-A89D-D280DDD42014}"/>
                </a:ext>
              </a:extLst>
            </p:cNvPr>
            <p:cNvSpPr txBox="1"/>
            <p:nvPr/>
          </p:nvSpPr>
          <p:spPr>
            <a:xfrm>
              <a:off x="4377779" y="5203562"/>
              <a:ext cx="25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aseline="30000" dirty="0"/>
                <a:t>§</a:t>
              </a:r>
              <a:endParaRPr lang="en-US" sz="1600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4774596-AC0F-49AE-9814-E9390394AE31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412404" y="3550535"/>
            <a:ext cx="2542032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83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C05EA2-4997-45E5-9B12-7506F7D1F7B1}"/>
              </a:ext>
            </a:extLst>
          </p:cNvPr>
          <p:cNvGrpSpPr/>
          <p:nvPr/>
        </p:nvGrpSpPr>
        <p:grpSpPr>
          <a:xfrm>
            <a:off x="3124200" y="762924"/>
            <a:ext cx="5943600" cy="4899056"/>
            <a:chOff x="3124200" y="762924"/>
            <a:chExt cx="5943600" cy="489905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8514E68-5A5A-42EC-8F8A-CA9B9354EB26}"/>
                </a:ext>
              </a:extLst>
            </p:cNvPr>
            <p:cNvGrpSpPr/>
            <p:nvPr/>
          </p:nvGrpSpPr>
          <p:grpSpPr>
            <a:xfrm>
              <a:off x="3124200" y="762924"/>
              <a:ext cx="5943600" cy="4899056"/>
              <a:chOff x="3124200" y="762924"/>
              <a:chExt cx="5943600" cy="489905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6DBEF0A-6CA1-4551-8543-194B2B843986}"/>
                  </a:ext>
                </a:extLst>
              </p:cNvPr>
              <p:cNvGrpSpPr/>
              <p:nvPr/>
            </p:nvGrpSpPr>
            <p:grpSpPr>
              <a:xfrm>
                <a:off x="3124200" y="762924"/>
                <a:ext cx="5943600" cy="4876196"/>
                <a:chOff x="3124200" y="762924"/>
                <a:chExt cx="5943600" cy="4876196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3124200" y="964938"/>
                  <a:ext cx="5943600" cy="4674182"/>
                  <a:chOff x="3124200" y="964938"/>
                  <a:chExt cx="5943600" cy="4674182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D884D4A2-7733-4E86-8EC6-DF383F7B81F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124200" y="964938"/>
                    <a:ext cx="5943600" cy="4674182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22" name="Picture 21" descr="A picture containing drawing&#10;&#10;Description automatically generated">
                    <a:extLst>
                      <a:ext uri="{FF2B5EF4-FFF2-40B4-BE49-F238E27FC236}">
                        <a16:creationId xmlns:a16="http://schemas.microsoft.com/office/drawing/2014/main" id="{20C2CC68-52D4-46ED-B6A6-C8BB8D7A79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24200" y="5197771"/>
                    <a:ext cx="1261872" cy="43597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4A770E8-C396-47F6-A903-DCA2127E8DB2}"/>
                    </a:ext>
                  </a:extLst>
                </p:cNvPr>
                <p:cNvSpPr txBox="1"/>
                <p:nvPr/>
              </p:nvSpPr>
              <p:spPr>
                <a:xfrm>
                  <a:off x="3124200" y="762924"/>
                  <a:ext cx="5943599" cy="892552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txBody>
                <a:bodyPr wrap="square" lIns="118872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3A024B"/>
                      </a:solidFill>
                      <a:cs typeface="Arial" panose="020B0604020202020204" pitchFamily="34" charset="0"/>
                    </a:rPr>
                    <a:t> </a:t>
                  </a:r>
                  <a:r>
                    <a:rPr lang="en-US" sz="2800" b="1" dirty="0">
                      <a:solidFill>
                        <a:srgbClr val="1C0125"/>
                      </a:solidFill>
                      <a:cs typeface="Arial" panose="020B0604020202020204" pitchFamily="34" charset="0"/>
                    </a:rPr>
                    <a:t>UNITED STATES</a:t>
                  </a:r>
                  <a:br>
                    <a:rPr lang="en-US" sz="2400" b="1" dirty="0">
                      <a:solidFill>
                        <a:srgbClr val="3A024B"/>
                      </a:solidFill>
                      <a:cs typeface="Arial" panose="020B0604020202020204" pitchFamily="34" charset="0"/>
                    </a:rPr>
                  </a:br>
                  <a:r>
                    <a:rPr lang="en-US" sz="2400" b="1" dirty="0">
                      <a:solidFill>
                        <a:srgbClr val="3A024B"/>
                      </a:solidFill>
                      <a:cs typeface="Arial" panose="020B0604020202020204" pitchFamily="34" charset="0"/>
                    </a:rPr>
                    <a:t> RACIAL DISPARITIES</a:t>
                  </a:r>
                </a:p>
              </p:txBody>
            </p:sp>
            <p:pic>
              <p:nvPicPr>
                <p:cNvPr id="26" name="Picture 25" descr="A picture containing food, drawing&#10;&#10;Description automatically generated">
                  <a:extLst>
                    <a:ext uri="{FF2B5EF4-FFF2-40B4-BE49-F238E27FC236}">
                      <a16:creationId xmlns:a16="http://schemas.microsoft.com/office/drawing/2014/main" id="{923159A4-8F77-453F-A7D1-D3C86522B5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10817" y="821978"/>
                  <a:ext cx="1075175" cy="407340"/>
                </a:xfrm>
                <a:prstGeom prst="rect">
                  <a:avLst/>
                </a:prstGeom>
              </p:spPr>
            </p:pic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FF904B-8274-47B7-85B3-E483E952DD68}"/>
                  </a:ext>
                </a:extLst>
              </p:cNvPr>
              <p:cNvSpPr txBox="1"/>
              <p:nvPr/>
            </p:nvSpPr>
            <p:spPr>
              <a:xfrm>
                <a:off x="6303364" y="5415759"/>
                <a:ext cx="276443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i="1" dirty="0"/>
                  <a:t>COVID-19 cases and death rates as of 08/09/2020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89ED023-7443-4DD0-B40D-CC8545186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9786" y="1595138"/>
              <a:ext cx="2573358" cy="36576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71704DE-18AB-4005-9043-3FA95D6D0FE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402751" y="1595138"/>
            <a:ext cx="25694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50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467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Tavares, Eliandro</dc:creator>
  <cp:lastModifiedBy>Tanya Stasio</cp:lastModifiedBy>
  <cp:revision>128</cp:revision>
  <dcterms:created xsi:type="dcterms:W3CDTF">2020-06-18T21:44:28Z</dcterms:created>
  <dcterms:modified xsi:type="dcterms:W3CDTF">2020-08-12T21:05:27Z</dcterms:modified>
</cp:coreProperties>
</file>